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3" r:id="rId3"/>
    <p:sldId id="264" r:id="rId4"/>
    <p:sldId id="265" r:id="rId5"/>
    <p:sldId id="266" r:id="rId6"/>
    <p:sldId id="268" r:id="rId7"/>
    <p:sldId id="267" r:id="rId8"/>
    <p:sldId id="258" r:id="rId9"/>
    <p:sldId id="257" r:id="rId10"/>
    <p:sldId id="259" r:id="rId11"/>
    <p:sldId id="260" r:id="rId12"/>
    <p:sldId id="261" r:id="rId13"/>
    <p:sldId id="262"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15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6405"/>
  </p:normalViewPr>
  <p:slideViewPr>
    <p:cSldViewPr snapToGrid="0" snapToObjects="1">
      <p:cViewPr>
        <p:scale>
          <a:sx n="126" d="100"/>
          <a:sy n="126" d="100"/>
        </p:scale>
        <p:origin x="584"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4/26/20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4/26/20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4/26/20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4/26/20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4/26/20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4/26/20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4/26/20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4/26/20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4/26/20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4/26/20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4/26/20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4/26/20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4/26/20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B0365-49EB-2643-87EB-38651E0C1129}"/>
              </a:ext>
            </a:extLst>
          </p:cNvPr>
          <p:cNvSpPr>
            <a:spLocks noGrp="1"/>
          </p:cNvSpPr>
          <p:nvPr>
            <p:ph type="ctrTitle"/>
          </p:nvPr>
        </p:nvSpPr>
        <p:spPr>
          <a:xfrm>
            <a:off x="1001949" y="1447800"/>
            <a:ext cx="9085634" cy="3329581"/>
          </a:xfrm>
        </p:spPr>
        <p:txBody>
          <a:bodyPr/>
          <a:lstStyle/>
          <a:p>
            <a:pPr algn="ctr"/>
            <a:r>
              <a:rPr lang="en-US" sz="5400" dirty="0"/>
              <a:t>The Impact of Crossing on Team Success in Major League Soccer in 2018 and 2019</a:t>
            </a:r>
          </a:p>
        </p:txBody>
      </p:sp>
      <p:sp>
        <p:nvSpPr>
          <p:cNvPr id="3" name="Subtitle 2">
            <a:extLst>
              <a:ext uri="{FF2B5EF4-FFF2-40B4-BE49-F238E27FC236}">
                <a16:creationId xmlns:a16="http://schemas.microsoft.com/office/drawing/2014/main" id="{E1DBC900-3503-7746-883C-258A196498FC}"/>
              </a:ext>
            </a:extLst>
          </p:cNvPr>
          <p:cNvSpPr>
            <a:spLocks noGrp="1"/>
          </p:cNvSpPr>
          <p:nvPr>
            <p:ph type="subTitle" idx="1"/>
          </p:nvPr>
        </p:nvSpPr>
        <p:spPr>
          <a:xfrm>
            <a:off x="1154955" y="4945472"/>
            <a:ext cx="8825658" cy="495011"/>
          </a:xfrm>
        </p:spPr>
        <p:txBody>
          <a:bodyPr/>
          <a:lstStyle/>
          <a:p>
            <a:pPr algn="ctr"/>
            <a:r>
              <a:rPr lang="en-US" b="1" cap="none" dirty="0"/>
              <a:t>Jay Cohen</a:t>
            </a:r>
          </a:p>
        </p:txBody>
      </p:sp>
    </p:spTree>
    <p:extLst>
      <p:ext uri="{BB962C8B-B14F-4D97-AF65-F5344CB8AC3E}">
        <p14:creationId xmlns:p14="http://schemas.microsoft.com/office/powerpoint/2010/main" val="35117982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743A9-7B24-B341-BC45-287DB6CA87E6}"/>
              </a:ext>
            </a:extLst>
          </p:cNvPr>
          <p:cNvSpPr>
            <a:spLocks noGrp="1"/>
          </p:cNvSpPr>
          <p:nvPr>
            <p:ph type="title"/>
          </p:nvPr>
        </p:nvSpPr>
        <p:spPr>
          <a:xfrm>
            <a:off x="646111" y="452718"/>
            <a:ext cx="9684663" cy="899427"/>
          </a:xfrm>
        </p:spPr>
        <p:txBody>
          <a:bodyPr/>
          <a:lstStyle/>
          <a:p>
            <a:r>
              <a:rPr lang="en-US" sz="3200" dirty="0"/>
              <a:t>Removing Outliers (&gt;=2 STD from mean) </a:t>
            </a:r>
            <a:br>
              <a:rPr lang="en-US" sz="3200" dirty="0"/>
            </a:br>
            <a:r>
              <a:rPr lang="en-US" sz="3200" dirty="0"/>
              <a:t>Makes Little Difference</a:t>
            </a:r>
          </a:p>
        </p:txBody>
      </p:sp>
      <p:graphicFrame>
        <p:nvGraphicFramePr>
          <p:cNvPr id="6" name="Table 5">
            <a:extLst>
              <a:ext uri="{FF2B5EF4-FFF2-40B4-BE49-F238E27FC236}">
                <a16:creationId xmlns:a16="http://schemas.microsoft.com/office/drawing/2014/main" id="{775383F3-B4F8-6648-8AD0-34E562B662A0}"/>
              </a:ext>
            </a:extLst>
          </p:cNvPr>
          <p:cNvGraphicFramePr>
            <a:graphicFrameLocks noGrp="1"/>
          </p:cNvGraphicFramePr>
          <p:nvPr>
            <p:extLst>
              <p:ext uri="{D42A27DB-BD31-4B8C-83A1-F6EECF244321}">
                <p14:modId xmlns:p14="http://schemas.microsoft.com/office/powerpoint/2010/main" val="1153033356"/>
              </p:ext>
            </p:extLst>
          </p:nvPr>
        </p:nvGraphicFramePr>
        <p:xfrm>
          <a:off x="150001" y="1723417"/>
          <a:ext cx="2728792" cy="4892040"/>
        </p:xfrm>
        <a:graphic>
          <a:graphicData uri="http://schemas.openxmlformats.org/drawingml/2006/table">
            <a:tbl>
              <a:tblPr firstRow="1" bandRow="1">
                <a:tableStyleId>{5C22544A-7EE6-4342-B048-85BDC9FD1C3A}</a:tableStyleId>
              </a:tblPr>
              <a:tblGrid>
                <a:gridCol w="1415606">
                  <a:extLst>
                    <a:ext uri="{9D8B030D-6E8A-4147-A177-3AD203B41FA5}">
                      <a16:colId xmlns:a16="http://schemas.microsoft.com/office/drawing/2014/main" val="1948919120"/>
                    </a:ext>
                  </a:extLst>
                </a:gridCol>
                <a:gridCol w="716725">
                  <a:extLst>
                    <a:ext uri="{9D8B030D-6E8A-4147-A177-3AD203B41FA5}">
                      <a16:colId xmlns:a16="http://schemas.microsoft.com/office/drawing/2014/main" val="3684514542"/>
                    </a:ext>
                  </a:extLst>
                </a:gridCol>
                <a:gridCol w="596461">
                  <a:extLst>
                    <a:ext uri="{9D8B030D-6E8A-4147-A177-3AD203B41FA5}">
                      <a16:colId xmlns:a16="http://schemas.microsoft.com/office/drawing/2014/main" val="1016865289"/>
                    </a:ext>
                  </a:extLst>
                </a:gridCol>
              </a:tblGrid>
              <a:tr h="0">
                <a:tc>
                  <a:txBody>
                    <a:bodyPr/>
                    <a:lstStyle/>
                    <a:p>
                      <a:r>
                        <a:rPr lang="en-US" sz="1200" b="1" i="0" dirty="0">
                          <a:latin typeface="Times New Roman" panose="02020603050405020304" pitchFamily="18" charset="0"/>
                          <a:cs typeface="Times New Roman" panose="02020603050405020304" pitchFamily="18" charset="0"/>
                        </a:rPr>
                        <a:t>Team</a:t>
                      </a:r>
                    </a:p>
                  </a:txBody>
                  <a:tcPr/>
                </a:tc>
                <a:tc>
                  <a:txBody>
                    <a:bodyPr/>
                    <a:lstStyle/>
                    <a:p>
                      <a:pPr algn="ctr"/>
                      <a:r>
                        <a:rPr lang="en-US" sz="1200" b="1" i="0" dirty="0">
                          <a:latin typeface="Times New Roman" panose="02020603050405020304" pitchFamily="18" charset="0"/>
                          <a:cs typeface="Times New Roman" panose="02020603050405020304" pitchFamily="18" charset="0"/>
                        </a:rPr>
                        <a:t>Crosses</a:t>
                      </a:r>
                    </a:p>
                  </a:txBody>
                  <a:tcPr/>
                </a:tc>
                <a:tc>
                  <a:txBody>
                    <a:bodyPr/>
                    <a:lstStyle/>
                    <a:p>
                      <a:pPr algn="ctr"/>
                      <a:r>
                        <a:rPr lang="en-US" sz="1200" b="1" i="0" dirty="0">
                          <a:latin typeface="Times New Roman" panose="02020603050405020304" pitchFamily="18" charset="0"/>
                          <a:cs typeface="Times New Roman" panose="02020603050405020304" pitchFamily="18" charset="0"/>
                        </a:rPr>
                        <a:t>Points</a:t>
                      </a:r>
                    </a:p>
                  </a:txBody>
                  <a:tcPr/>
                </a:tc>
                <a:extLst>
                  <a:ext uri="{0D108BD9-81ED-4DB2-BD59-A6C34878D82A}">
                    <a16:rowId xmlns:a16="http://schemas.microsoft.com/office/drawing/2014/main" val="1392671"/>
                  </a:ext>
                </a:extLst>
              </a:tr>
              <a:tr h="0">
                <a:tc>
                  <a:txBody>
                    <a:bodyPr/>
                    <a:lstStyle/>
                    <a:p>
                      <a:pPr algn="l" fontAlgn="b"/>
                      <a:r>
                        <a:rPr lang="en-US" sz="1200" b="1" i="0" u="none" strike="sngStrike" dirty="0">
                          <a:solidFill>
                            <a:srgbClr val="000000"/>
                          </a:solidFill>
                          <a:effectLst/>
                          <a:latin typeface="Times New Roman" panose="02020603050405020304" pitchFamily="18" charset="0"/>
                          <a:cs typeface="Times New Roman" panose="02020603050405020304" pitchFamily="18" charset="0"/>
                        </a:rPr>
                        <a:t>Portland 2019</a:t>
                      </a:r>
                    </a:p>
                  </a:txBody>
                  <a:tcPr marL="9525" marR="9525" marT="9525" marB="0" anchor="b">
                    <a:solidFill>
                      <a:schemeClr val="tx1">
                        <a:lumMod val="75000"/>
                      </a:schemeClr>
                    </a:solidFill>
                  </a:tcPr>
                </a:tc>
                <a:tc>
                  <a:txBody>
                    <a:bodyPr/>
                    <a:lstStyle/>
                    <a:p>
                      <a:pPr algn="ctr" fontAlgn="b"/>
                      <a:r>
                        <a:rPr lang="en-US" sz="1200" b="0" i="0" u="none" strike="sngStrike" dirty="0">
                          <a:solidFill>
                            <a:srgbClr val="000000"/>
                          </a:solidFill>
                          <a:effectLst/>
                          <a:latin typeface="Times New Roman" panose="02020603050405020304" pitchFamily="18" charset="0"/>
                          <a:cs typeface="Times New Roman" panose="02020603050405020304" pitchFamily="18" charset="0"/>
                        </a:rPr>
                        <a:t>753</a:t>
                      </a:r>
                    </a:p>
                  </a:txBody>
                  <a:tcPr marL="9525" marR="9525" marT="9525" marB="0" anchor="b">
                    <a:solidFill>
                      <a:schemeClr val="tx1">
                        <a:lumMod val="75000"/>
                      </a:schemeClr>
                    </a:solidFill>
                  </a:tcPr>
                </a:tc>
                <a:tc>
                  <a:txBody>
                    <a:bodyPr/>
                    <a:lstStyle/>
                    <a:p>
                      <a:pPr algn="ctr" fontAlgn="b"/>
                      <a:r>
                        <a:rPr lang="en-US" sz="1200" b="0" i="0" u="none" strike="sngStrike">
                          <a:solidFill>
                            <a:srgbClr val="000000"/>
                          </a:solidFill>
                          <a:effectLst/>
                          <a:latin typeface="Times New Roman" panose="02020603050405020304" pitchFamily="18" charset="0"/>
                          <a:cs typeface="Times New Roman" panose="02020603050405020304" pitchFamily="18" charset="0"/>
                        </a:rPr>
                        <a:t>49</a:t>
                      </a:r>
                    </a:p>
                  </a:txBody>
                  <a:tcPr marL="9525" marR="9525" marT="9525" marB="0" anchor="b">
                    <a:solidFill>
                      <a:schemeClr val="tx1">
                        <a:lumMod val="75000"/>
                      </a:schemeClr>
                    </a:solidFill>
                  </a:tcPr>
                </a:tc>
                <a:extLst>
                  <a:ext uri="{0D108BD9-81ED-4DB2-BD59-A6C34878D82A}">
                    <a16:rowId xmlns:a16="http://schemas.microsoft.com/office/drawing/2014/main" val="3650671714"/>
                  </a:ext>
                </a:extLst>
              </a:tr>
              <a:tr h="0">
                <a:tc>
                  <a:txBody>
                    <a:bodyPr/>
                    <a:lstStyle/>
                    <a:p>
                      <a:pPr algn="l" fontAlgn="b"/>
                      <a:r>
                        <a:rPr lang="en-US" sz="1200" b="1" i="0" u="none" strike="sngStrike" dirty="0">
                          <a:solidFill>
                            <a:srgbClr val="000000"/>
                          </a:solidFill>
                          <a:effectLst/>
                          <a:latin typeface="Times New Roman" panose="02020603050405020304" pitchFamily="18" charset="0"/>
                          <a:cs typeface="Times New Roman" panose="02020603050405020304" pitchFamily="18" charset="0"/>
                        </a:rPr>
                        <a:t>LA Galaxy 2019</a:t>
                      </a:r>
                    </a:p>
                  </a:txBody>
                  <a:tcPr marL="9525" marR="9525" marT="9525" marB="0" anchor="b">
                    <a:solidFill>
                      <a:schemeClr val="tx1">
                        <a:lumMod val="75000"/>
                      </a:schemeClr>
                    </a:solidFill>
                  </a:tcPr>
                </a:tc>
                <a:tc>
                  <a:txBody>
                    <a:bodyPr/>
                    <a:lstStyle/>
                    <a:p>
                      <a:pPr algn="ctr" fontAlgn="b"/>
                      <a:r>
                        <a:rPr lang="en-US" sz="1200" b="0" i="0" u="none" strike="sngStrike" dirty="0">
                          <a:solidFill>
                            <a:srgbClr val="000000"/>
                          </a:solidFill>
                          <a:effectLst/>
                          <a:latin typeface="Times New Roman" panose="02020603050405020304" pitchFamily="18" charset="0"/>
                          <a:cs typeface="Times New Roman" panose="02020603050405020304" pitchFamily="18" charset="0"/>
                        </a:rPr>
                        <a:t>722</a:t>
                      </a:r>
                    </a:p>
                  </a:txBody>
                  <a:tcPr marL="9525" marR="9525" marT="9525" marB="0" anchor="b">
                    <a:solidFill>
                      <a:schemeClr val="tx1">
                        <a:lumMod val="75000"/>
                      </a:schemeClr>
                    </a:solidFill>
                  </a:tcPr>
                </a:tc>
                <a:tc>
                  <a:txBody>
                    <a:bodyPr/>
                    <a:lstStyle/>
                    <a:p>
                      <a:pPr algn="ctr" fontAlgn="b"/>
                      <a:r>
                        <a:rPr lang="en-US" sz="1200" b="0" i="0" u="none" strike="sngStrike" dirty="0">
                          <a:solidFill>
                            <a:srgbClr val="000000"/>
                          </a:solidFill>
                          <a:effectLst/>
                          <a:latin typeface="Times New Roman" panose="02020603050405020304" pitchFamily="18" charset="0"/>
                          <a:cs typeface="Times New Roman" panose="02020603050405020304" pitchFamily="18" charset="0"/>
                        </a:rPr>
                        <a:t>51</a:t>
                      </a:r>
                    </a:p>
                  </a:txBody>
                  <a:tcPr marL="9525" marR="9525" marT="9525" marB="0" anchor="b">
                    <a:solidFill>
                      <a:schemeClr val="tx1">
                        <a:lumMod val="75000"/>
                      </a:schemeClr>
                    </a:solidFill>
                  </a:tcPr>
                </a:tc>
                <a:extLst>
                  <a:ext uri="{0D108BD9-81ED-4DB2-BD59-A6C34878D82A}">
                    <a16:rowId xmlns:a16="http://schemas.microsoft.com/office/drawing/2014/main" val="598936810"/>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Colorado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644</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42</a:t>
                      </a:r>
                    </a:p>
                  </a:txBody>
                  <a:tcPr marL="9525" marR="9525" marT="9525" marB="0" anchor="b"/>
                </a:tc>
                <a:extLst>
                  <a:ext uri="{0D108BD9-81ED-4DB2-BD59-A6C34878D82A}">
                    <a16:rowId xmlns:a16="http://schemas.microsoft.com/office/drawing/2014/main" val="476830695"/>
                  </a:ext>
                </a:extLst>
              </a:tr>
              <a:tr h="0">
                <a:tc>
                  <a:txBody>
                    <a:bodyPr/>
                    <a:lstStyle/>
                    <a:p>
                      <a:pPr algn="l" fontAlgn="b"/>
                      <a:r>
                        <a:rPr lang="en-US" sz="1200" b="1" i="0" u="none" strike="noStrike" dirty="0">
                          <a:solidFill>
                            <a:srgbClr val="000000"/>
                          </a:solidFill>
                          <a:effectLst/>
                          <a:latin typeface="Times New Roman" panose="02020603050405020304" pitchFamily="18" charset="0"/>
                          <a:cs typeface="Times New Roman" panose="02020603050405020304" pitchFamily="18" charset="0"/>
                        </a:rPr>
                        <a:t>Minnesota 2019</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639</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53</a:t>
                      </a:r>
                    </a:p>
                  </a:txBody>
                  <a:tcPr marL="9525" marR="9525" marT="9525" marB="0" anchor="b"/>
                </a:tc>
                <a:extLst>
                  <a:ext uri="{0D108BD9-81ED-4DB2-BD59-A6C34878D82A}">
                    <a16:rowId xmlns:a16="http://schemas.microsoft.com/office/drawing/2014/main" val="3357599749"/>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NY Red Bulls 2019</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614</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48</a:t>
                      </a:r>
                    </a:p>
                  </a:txBody>
                  <a:tcPr marL="9525" marR="9525" marT="9525" marB="0" anchor="b"/>
                </a:tc>
                <a:extLst>
                  <a:ext uri="{0D108BD9-81ED-4DB2-BD59-A6C34878D82A}">
                    <a16:rowId xmlns:a16="http://schemas.microsoft.com/office/drawing/2014/main" val="2983011740"/>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Seattle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607</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56</a:t>
                      </a:r>
                    </a:p>
                  </a:txBody>
                  <a:tcPr marL="9525" marR="9525" marT="9525" marB="0" anchor="b"/>
                </a:tc>
                <a:extLst>
                  <a:ext uri="{0D108BD9-81ED-4DB2-BD59-A6C34878D82A}">
                    <a16:rowId xmlns:a16="http://schemas.microsoft.com/office/drawing/2014/main" val="2736588213"/>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San Jose 2019</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593</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44</a:t>
                      </a:r>
                    </a:p>
                  </a:txBody>
                  <a:tcPr marL="9525" marR="9525" marT="9525" marB="0" anchor="b"/>
                </a:tc>
                <a:extLst>
                  <a:ext uri="{0D108BD9-81ED-4DB2-BD59-A6C34878D82A}">
                    <a16:rowId xmlns:a16="http://schemas.microsoft.com/office/drawing/2014/main" val="2540811069"/>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Atlanta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577</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58</a:t>
                      </a:r>
                    </a:p>
                  </a:txBody>
                  <a:tcPr marL="9525" marR="9525" marT="9525" marB="0" anchor="b"/>
                </a:tc>
                <a:extLst>
                  <a:ext uri="{0D108BD9-81ED-4DB2-BD59-A6C34878D82A}">
                    <a16:rowId xmlns:a16="http://schemas.microsoft.com/office/drawing/2014/main" val="3479410061"/>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Chicago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569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42</a:t>
                      </a:r>
                    </a:p>
                  </a:txBody>
                  <a:tcPr marL="9525" marR="9525" marT="9525" marB="0" anchor="b"/>
                </a:tc>
                <a:extLst>
                  <a:ext uri="{0D108BD9-81ED-4DB2-BD59-A6C34878D82A}">
                    <a16:rowId xmlns:a16="http://schemas.microsoft.com/office/drawing/2014/main" val="3659713072"/>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Columbus 2019</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568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38</a:t>
                      </a:r>
                    </a:p>
                  </a:txBody>
                  <a:tcPr marL="9525" marR="9525" marT="9525" marB="0" anchor="b"/>
                </a:tc>
                <a:extLst>
                  <a:ext uri="{0D108BD9-81ED-4DB2-BD59-A6C34878D82A}">
                    <a16:rowId xmlns:a16="http://schemas.microsoft.com/office/drawing/2014/main" val="3731574464"/>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Philadelphia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556</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55</a:t>
                      </a:r>
                    </a:p>
                  </a:txBody>
                  <a:tcPr marL="9525" marR="9525" marT="9525" marB="0" anchor="b"/>
                </a:tc>
                <a:extLst>
                  <a:ext uri="{0D108BD9-81ED-4DB2-BD59-A6C34878D82A}">
                    <a16:rowId xmlns:a16="http://schemas.microsoft.com/office/drawing/2014/main" val="4022814228"/>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Toronto FC 2019</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545</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50</a:t>
                      </a:r>
                    </a:p>
                  </a:txBody>
                  <a:tcPr marL="9525" marR="9525" marT="9525" marB="0" anchor="b"/>
                </a:tc>
                <a:extLst>
                  <a:ext uri="{0D108BD9-81ED-4DB2-BD59-A6C34878D82A}">
                    <a16:rowId xmlns:a16="http://schemas.microsoft.com/office/drawing/2014/main" val="3078513563"/>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New England 2019</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542</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45</a:t>
                      </a:r>
                    </a:p>
                  </a:txBody>
                  <a:tcPr marL="9525" marR="9525" marT="9525" marB="0" anchor="b"/>
                </a:tc>
                <a:extLst>
                  <a:ext uri="{0D108BD9-81ED-4DB2-BD59-A6C34878D82A}">
                    <a16:rowId xmlns:a16="http://schemas.microsoft.com/office/drawing/2014/main" val="302197993"/>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Sporting KC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541</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38</a:t>
                      </a:r>
                    </a:p>
                  </a:txBody>
                  <a:tcPr marL="9525" marR="9525" marT="9525" marB="0" anchor="b"/>
                </a:tc>
                <a:extLst>
                  <a:ext uri="{0D108BD9-81ED-4DB2-BD59-A6C34878D82A}">
                    <a16:rowId xmlns:a16="http://schemas.microsoft.com/office/drawing/2014/main" val="3907391033"/>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Houston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537</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40</a:t>
                      </a:r>
                    </a:p>
                  </a:txBody>
                  <a:tcPr marL="9525" marR="9525" marT="9525" marB="0" anchor="b"/>
                </a:tc>
                <a:extLst>
                  <a:ext uri="{0D108BD9-81ED-4DB2-BD59-A6C34878D82A}">
                    <a16:rowId xmlns:a16="http://schemas.microsoft.com/office/drawing/2014/main" val="2931067190"/>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Montreal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534</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41</a:t>
                      </a:r>
                    </a:p>
                  </a:txBody>
                  <a:tcPr marL="9525" marR="9525" marT="9525" marB="0" anchor="b"/>
                </a:tc>
                <a:extLst>
                  <a:ext uri="{0D108BD9-81ED-4DB2-BD59-A6C34878D82A}">
                    <a16:rowId xmlns:a16="http://schemas.microsoft.com/office/drawing/2014/main" val="1483274677"/>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D.C. United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527</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50</a:t>
                      </a:r>
                    </a:p>
                  </a:txBody>
                  <a:tcPr marL="9525" marR="9525" marT="9525" marB="0" anchor="b"/>
                </a:tc>
                <a:extLst>
                  <a:ext uri="{0D108BD9-81ED-4DB2-BD59-A6C34878D82A}">
                    <a16:rowId xmlns:a16="http://schemas.microsoft.com/office/drawing/2014/main" val="3607437482"/>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Orlando City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514</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37</a:t>
                      </a:r>
                    </a:p>
                  </a:txBody>
                  <a:tcPr marL="9525" marR="9525" marT="9525" marB="0" anchor="b"/>
                </a:tc>
                <a:extLst>
                  <a:ext uri="{0D108BD9-81ED-4DB2-BD59-A6C34878D82A}">
                    <a16:rowId xmlns:a16="http://schemas.microsoft.com/office/drawing/2014/main" val="3774886614"/>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FC Dallas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491</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48</a:t>
                      </a:r>
                    </a:p>
                  </a:txBody>
                  <a:tcPr marL="9525" marR="9525" marT="9525" marB="0" anchor="b"/>
                </a:tc>
                <a:extLst>
                  <a:ext uri="{0D108BD9-81ED-4DB2-BD59-A6C34878D82A}">
                    <a16:rowId xmlns:a16="http://schemas.microsoft.com/office/drawing/2014/main" val="3237795375"/>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NYCFC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481</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64</a:t>
                      </a:r>
                    </a:p>
                  </a:txBody>
                  <a:tcPr marL="9525" marR="9525" marT="9525" marB="0" anchor="b"/>
                </a:tc>
                <a:extLst>
                  <a:ext uri="{0D108BD9-81ED-4DB2-BD59-A6C34878D82A}">
                    <a16:rowId xmlns:a16="http://schemas.microsoft.com/office/drawing/2014/main" val="1328304422"/>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Vancouver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470</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34</a:t>
                      </a:r>
                    </a:p>
                  </a:txBody>
                  <a:tcPr marL="9525" marR="9525" marT="9525" marB="0" anchor="b"/>
                </a:tc>
                <a:extLst>
                  <a:ext uri="{0D108BD9-81ED-4DB2-BD59-A6C34878D82A}">
                    <a16:rowId xmlns:a16="http://schemas.microsoft.com/office/drawing/2014/main" val="1069902948"/>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FC Cincinnati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446</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24</a:t>
                      </a:r>
                    </a:p>
                  </a:txBody>
                  <a:tcPr marL="9525" marR="9525" marT="9525" marB="0" anchor="b"/>
                </a:tc>
                <a:extLst>
                  <a:ext uri="{0D108BD9-81ED-4DB2-BD59-A6C34878D82A}">
                    <a16:rowId xmlns:a16="http://schemas.microsoft.com/office/drawing/2014/main" val="3076725515"/>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Real Salt Lake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441</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53</a:t>
                      </a:r>
                    </a:p>
                  </a:txBody>
                  <a:tcPr marL="9525" marR="9525" marT="9525" marB="0" anchor="b"/>
                </a:tc>
                <a:extLst>
                  <a:ext uri="{0D108BD9-81ED-4DB2-BD59-A6C34878D82A}">
                    <a16:rowId xmlns:a16="http://schemas.microsoft.com/office/drawing/2014/main" val="3172124524"/>
                  </a:ext>
                </a:extLst>
              </a:tr>
              <a:tr h="0">
                <a:tc>
                  <a:txBody>
                    <a:bodyPr/>
                    <a:lstStyle/>
                    <a:p>
                      <a:pPr algn="l" fontAlgn="b"/>
                      <a:r>
                        <a:rPr lang="en-US" sz="1200" b="1" i="0" u="none" strike="noStrike" dirty="0">
                          <a:solidFill>
                            <a:srgbClr val="000000"/>
                          </a:solidFill>
                          <a:effectLst/>
                          <a:latin typeface="Times New Roman" panose="02020603050405020304" pitchFamily="18" charset="0"/>
                          <a:cs typeface="Times New Roman" panose="02020603050405020304" pitchFamily="18" charset="0"/>
                        </a:rPr>
                        <a:t>Los Angeles FC 2019</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435</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72</a:t>
                      </a:r>
                    </a:p>
                  </a:txBody>
                  <a:tcPr marL="9525" marR="9525" marT="9525" marB="0" anchor="b"/>
                </a:tc>
                <a:extLst>
                  <a:ext uri="{0D108BD9-81ED-4DB2-BD59-A6C34878D82A}">
                    <a16:rowId xmlns:a16="http://schemas.microsoft.com/office/drawing/2014/main" val="3336262852"/>
                  </a:ext>
                </a:extLst>
              </a:tr>
            </a:tbl>
          </a:graphicData>
        </a:graphic>
      </p:graphicFrame>
      <p:graphicFrame>
        <p:nvGraphicFramePr>
          <p:cNvPr id="7" name="Table 6">
            <a:extLst>
              <a:ext uri="{FF2B5EF4-FFF2-40B4-BE49-F238E27FC236}">
                <a16:creationId xmlns:a16="http://schemas.microsoft.com/office/drawing/2014/main" id="{A74FC335-9CCE-304A-B3A4-596A29974A47}"/>
              </a:ext>
            </a:extLst>
          </p:cNvPr>
          <p:cNvGraphicFramePr>
            <a:graphicFrameLocks noGrp="1"/>
          </p:cNvGraphicFramePr>
          <p:nvPr>
            <p:extLst>
              <p:ext uri="{D42A27DB-BD31-4B8C-83A1-F6EECF244321}">
                <p14:modId xmlns:p14="http://schemas.microsoft.com/office/powerpoint/2010/main" val="1967630754"/>
              </p:ext>
            </p:extLst>
          </p:nvPr>
        </p:nvGraphicFramePr>
        <p:xfrm>
          <a:off x="3192715" y="1723417"/>
          <a:ext cx="2764704" cy="4699635"/>
        </p:xfrm>
        <a:graphic>
          <a:graphicData uri="http://schemas.openxmlformats.org/drawingml/2006/table">
            <a:tbl>
              <a:tblPr firstRow="1" bandRow="1">
                <a:tableStyleId>{5C22544A-7EE6-4342-B048-85BDC9FD1C3A}</a:tableStyleId>
              </a:tblPr>
              <a:tblGrid>
                <a:gridCol w="1415606">
                  <a:extLst>
                    <a:ext uri="{9D8B030D-6E8A-4147-A177-3AD203B41FA5}">
                      <a16:colId xmlns:a16="http://schemas.microsoft.com/office/drawing/2014/main" val="1948919120"/>
                    </a:ext>
                  </a:extLst>
                </a:gridCol>
                <a:gridCol w="716725">
                  <a:extLst>
                    <a:ext uri="{9D8B030D-6E8A-4147-A177-3AD203B41FA5}">
                      <a16:colId xmlns:a16="http://schemas.microsoft.com/office/drawing/2014/main" val="3684514542"/>
                    </a:ext>
                  </a:extLst>
                </a:gridCol>
                <a:gridCol w="632373">
                  <a:extLst>
                    <a:ext uri="{9D8B030D-6E8A-4147-A177-3AD203B41FA5}">
                      <a16:colId xmlns:a16="http://schemas.microsoft.com/office/drawing/2014/main" val="1016865289"/>
                    </a:ext>
                  </a:extLst>
                </a:gridCol>
              </a:tblGrid>
              <a:tr h="0">
                <a:tc>
                  <a:txBody>
                    <a:bodyPr/>
                    <a:lstStyle/>
                    <a:p>
                      <a:r>
                        <a:rPr lang="en-US" sz="1200" b="1" i="0" dirty="0">
                          <a:latin typeface="Times New Roman" panose="02020603050405020304" pitchFamily="18" charset="0"/>
                          <a:cs typeface="Times New Roman" panose="02020603050405020304" pitchFamily="18" charset="0"/>
                        </a:rPr>
                        <a:t>Team</a:t>
                      </a:r>
                    </a:p>
                  </a:txBody>
                  <a:tcPr/>
                </a:tc>
                <a:tc>
                  <a:txBody>
                    <a:bodyPr/>
                    <a:lstStyle/>
                    <a:p>
                      <a:pPr algn="ctr"/>
                      <a:r>
                        <a:rPr lang="en-US" sz="1200" b="1" i="0" dirty="0">
                          <a:latin typeface="Times New Roman" panose="02020603050405020304" pitchFamily="18" charset="0"/>
                          <a:cs typeface="Times New Roman" panose="02020603050405020304" pitchFamily="18" charset="0"/>
                        </a:rPr>
                        <a:t>Crosses</a:t>
                      </a:r>
                    </a:p>
                  </a:txBody>
                  <a:tcPr/>
                </a:tc>
                <a:tc>
                  <a:txBody>
                    <a:bodyPr/>
                    <a:lstStyle/>
                    <a:p>
                      <a:pPr algn="ctr"/>
                      <a:r>
                        <a:rPr lang="en-US" sz="1200" b="1" i="0" dirty="0">
                          <a:latin typeface="Times New Roman" panose="02020603050405020304" pitchFamily="18" charset="0"/>
                          <a:cs typeface="Times New Roman" panose="02020603050405020304" pitchFamily="18" charset="0"/>
                        </a:rPr>
                        <a:t>Points</a:t>
                      </a:r>
                    </a:p>
                  </a:txBody>
                  <a:tcPr/>
                </a:tc>
                <a:extLst>
                  <a:ext uri="{0D108BD9-81ED-4DB2-BD59-A6C34878D82A}">
                    <a16:rowId xmlns:a16="http://schemas.microsoft.com/office/drawing/2014/main" val="1392671"/>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Columbus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693</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51</a:t>
                      </a:r>
                    </a:p>
                  </a:txBody>
                  <a:tcPr marL="9525" marR="9525" marT="9525" marB="0" anchor="b"/>
                </a:tc>
                <a:extLst>
                  <a:ext uri="{0D108BD9-81ED-4DB2-BD59-A6C34878D82A}">
                    <a16:rowId xmlns:a16="http://schemas.microsoft.com/office/drawing/2014/main" val="3650671714"/>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New England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667</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41</a:t>
                      </a:r>
                    </a:p>
                  </a:txBody>
                  <a:tcPr marL="9525" marR="9525" marT="9525" marB="0" anchor="b"/>
                </a:tc>
                <a:extLst>
                  <a:ext uri="{0D108BD9-81ED-4DB2-BD59-A6C34878D82A}">
                    <a16:rowId xmlns:a16="http://schemas.microsoft.com/office/drawing/2014/main" val="598936810"/>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Vancouver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657</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47</a:t>
                      </a:r>
                    </a:p>
                  </a:txBody>
                  <a:tcPr marL="9525" marR="9525" marT="9525" marB="0" anchor="b"/>
                </a:tc>
                <a:extLst>
                  <a:ext uri="{0D108BD9-81ED-4DB2-BD59-A6C34878D82A}">
                    <a16:rowId xmlns:a16="http://schemas.microsoft.com/office/drawing/2014/main" val="476830695"/>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LA Galaxy 2018</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638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48</a:t>
                      </a:r>
                    </a:p>
                  </a:txBody>
                  <a:tcPr marL="9525" marR="9525" marT="9525" marB="0" anchor="b"/>
                </a:tc>
                <a:extLst>
                  <a:ext uri="{0D108BD9-81ED-4DB2-BD59-A6C34878D82A}">
                    <a16:rowId xmlns:a16="http://schemas.microsoft.com/office/drawing/2014/main" val="3357599749"/>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Seattle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628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59</a:t>
                      </a:r>
                    </a:p>
                  </a:txBody>
                  <a:tcPr marL="9525" marR="9525" marT="9525" marB="0" anchor="b"/>
                </a:tc>
                <a:extLst>
                  <a:ext uri="{0D108BD9-81ED-4DB2-BD59-A6C34878D82A}">
                    <a16:rowId xmlns:a16="http://schemas.microsoft.com/office/drawing/2014/main" val="2983011740"/>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San Jose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614</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21</a:t>
                      </a:r>
                    </a:p>
                  </a:txBody>
                  <a:tcPr marL="9525" marR="9525" marT="9525" marB="0" anchor="b"/>
                </a:tc>
                <a:extLst>
                  <a:ext uri="{0D108BD9-81ED-4DB2-BD59-A6C34878D82A}">
                    <a16:rowId xmlns:a16="http://schemas.microsoft.com/office/drawing/2014/main" val="2736588213"/>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Atlanta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607</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69</a:t>
                      </a:r>
                    </a:p>
                  </a:txBody>
                  <a:tcPr marL="9525" marR="9525" marT="9525" marB="0" anchor="b"/>
                </a:tc>
                <a:extLst>
                  <a:ext uri="{0D108BD9-81ED-4DB2-BD59-A6C34878D82A}">
                    <a16:rowId xmlns:a16="http://schemas.microsoft.com/office/drawing/2014/main" val="2540811069"/>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Sporting KC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598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62</a:t>
                      </a:r>
                    </a:p>
                  </a:txBody>
                  <a:tcPr marL="9525" marR="9525" marT="9525" marB="0" anchor="b"/>
                </a:tc>
                <a:extLst>
                  <a:ext uri="{0D108BD9-81ED-4DB2-BD59-A6C34878D82A}">
                    <a16:rowId xmlns:a16="http://schemas.microsoft.com/office/drawing/2014/main" val="3479410061"/>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NY Red Bulls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590</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71</a:t>
                      </a:r>
                    </a:p>
                  </a:txBody>
                  <a:tcPr marL="9525" marR="9525" marT="9525" marB="0" anchor="b"/>
                </a:tc>
                <a:extLst>
                  <a:ext uri="{0D108BD9-81ED-4DB2-BD59-A6C34878D82A}">
                    <a16:rowId xmlns:a16="http://schemas.microsoft.com/office/drawing/2014/main" val="3659713072"/>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Houston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582</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38</a:t>
                      </a:r>
                    </a:p>
                  </a:txBody>
                  <a:tcPr marL="9525" marR="9525" marT="9525" marB="0" anchor="b"/>
                </a:tc>
                <a:extLst>
                  <a:ext uri="{0D108BD9-81ED-4DB2-BD59-A6C34878D82A}">
                    <a16:rowId xmlns:a16="http://schemas.microsoft.com/office/drawing/2014/main" val="3731574464"/>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NYCFC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578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56</a:t>
                      </a:r>
                    </a:p>
                  </a:txBody>
                  <a:tcPr marL="9525" marR="9525" marT="9525" marB="0" anchor="b"/>
                </a:tc>
                <a:extLst>
                  <a:ext uri="{0D108BD9-81ED-4DB2-BD59-A6C34878D82A}">
                    <a16:rowId xmlns:a16="http://schemas.microsoft.com/office/drawing/2014/main" val="4022814228"/>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Orlando City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557</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28</a:t>
                      </a:r>
                    </a:p>
                  </a:txBody>
                  <a:tcPr marL="9525" marR="9525" marT="9525" marB="0" anchor="b"/>
                </a:tc>
                <a:extLst>
                  <a:ext uri="{0D108BD9-81ED-4DB2-BD59-A6C34878D82A}">
                    <a16:rowId xmlns:a16="http://schemas.microsoft.com/office/drawing/2014/main" val="3078513563"/>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Minnesota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546</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36</a:t>
                      </a:r>
                    </a:p>
                  </a:txBody>
                  <a:tcPr marL="9525" marR="9525" marT="9525" marB="0" anchor="b"/>
                </a:tc>
                <a:extLst>
                  <a:ext uri="{0D108BD9-81ED-4DB2-BD59-A6C34878D82A}">
                    <a16:rowId xmlns:a16="http://schemas.microsoft.com/office/drawing/2014/main" val="302197993"/>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Philadelphia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544</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50</a:t>
                      </a:r>
                    </a:p>
                  </a:txBody>
                  <a:tcPr marL="9525" marR="9525" marT="9525" marB="0" anchor="b"/>
                </a:tc>
                <a:extLst>
                  <a:ext uri="{0D108BD9-81ED-4DB2-BD59-A6C34878D82A}">
                    <a16:rowId xmlns:a16="http://schemas.microsoft.com/office/drawing/2014/main" val="3907391033"/>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Toronto FC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539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36</a:t>
                      </a:r>
                    </a:p>
                  </a:txBody>
                  <a:tcPr marL="9525" marR="9525" marT="9525" marB="0" anchor="b"/>
                </a:tc>
                <a:extLst>
                  <a:ext uri="{0D108BD9-81ED-4DB2-BD59-A6C34878D82A}">
                    <a16:rowId xmlns:a16="http://schemas.microsoft.com/office/drawing/2014/main" val="2931067190"/>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Portland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527</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54</a:t>
                      </a:r>
                    </a:p>
                  </a:txBody>
                  <a:tcPr marL="9525" marR="9525" marT="9525" marB="0" anchor="b"/>
                </a:tc>
                <a:extLst>
                  <a:ext uri="{0D108BD9-81ED-4DB2-BD59-A6C34878D82A}">
                    <a16:rowId xmlns:a16="http://schemas.microsoft.com/office/drawing/2014/main" val="1483274677"/>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Chicago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511</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32</a:t>
                      </a:r>
                    </a:p>
                  </a:txBody>
                  <a:tcPr marL="9525" marR="9525" marT="9525" marB="0" anchor="b"/>
                </a:tc>
                <a:extLst>
                  <a:ext uri="{0D108BD9-81ED-4DB2-BD59-A6C34878D82A}">
                    <a16:rowId xmlns:a16="http://schemas.microsoft.com/office/drawing/2014/main" val="3607437482"/>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FC Dallas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511</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57</a:t>
                      </a:r>
                    </a:p>
                  </a:txBody>
                  <a:tcPr marL="9525" marR="9525" marT="9525" marB="0" anchor="b"/>
                </a:tc>
                <a:extLst>
                  <a:ext uri="{0D108BD9-81ED-4DB2-BD59-A6C34878D82A}">
                    <a16:rowId xmlns:a16="http://schemas.microsoft.com/office/drawing/2014/main" val="3774886614"/>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Colorado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498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31</a:t>
                      </a:r>
                    </a:p>
                  </a:txBody>
                  <a:tcPr marL="9525" marR="9525" marT="9525" marB="0" anchor="b"/>
                </a:tc>
                <a:extLst>
                  <a:ext uri="{0D108BD9-81ED-4DB2-BD59-A6C34878D82A}">
                    <a16:rowId xmlns:a16="http://schemas.microsoft.com/office/drawing/2014/main" val="3237795375"/>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Los Angeles FC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495</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57</a:t>
                      </a:r>
                    </a:p>
                  </a:txBody>
                  <a:tcPr marL="9525" marR="9525" marT="9525" marB="0" anchor="b"/>
                </a:tc>
                <a:extLst>
                  <a:ext uri="{0D108BD9-81ED-4DB2-BD59-A6C34878D82A}">
                    <a16:rowId xmlns:a16="http://schemas.microsoft.com/office/drawing/2014/main" val="1328304422"/>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Montreal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491</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46</a:t>
                      </a:r>
                    </a:p>
                  </a:txBody>
                  <a:tcPr marL="9525" marR="9525" marT="9525" marB="0" anchor="b"/>
                </a:tc>
                <a:extLst>
                  <a:ext uri="{0D108BD9-81ED-4DB2-BD59-A6C34878D82A}">
                    <a16:rowId xmlns:a16="http://schemas.microsoft.com/office/drawing/2014/main" val="1069902948"/>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D.C. United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459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51</a:t>
                      </a:r>
                    </a:p>
                  </a:txBody>
                  <a:tcPr marL="9525" marR="9525" marT="9525" marB="0" anchor="b"/>
                </a:tc>
                <a:extLst>
                  <a:ext uri="{0D108BD9-81ED-4DB2-BD59-A6C34878D82A}">
                    <a16:rowId xmlns:a16="http://schemas.microsoft.com/office/drawing/2014/main" val="3076725515"/>
                  </a:ext>
                </a:extLst>
              </a:tr>
              <a:tr h="0">
                <a:tc>
                  <a:txBody>
                    <a:bodyPr/>
                    <a:lstStyle/>
                    <a:p>
                      <a:pPr algn="l" fontAlgn="b"/>
                      <a:r>
                        <a:rPr lang="en-US" sz="1200" b="1" i="0" u="none" strike="noStrike" dirty="0">
                          <a:solidFill>
                            <a:srgbClr val="000000"/>
                          </a:solidFill>
                          <a:effectLst/>
                          <a:latin typeface="Times New Roman" panose="02020603050405020304" pitchFamily="18" charset="0"/>
                          <a:cs typeface="Times New Roman" panose="02020603050405020304" pitchFamily="18" charset="0"/>
                        </a:rPr>
                        <a:t>Real Salt Lake 2018</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444</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49</a:t>
                      </a:r>
                    </a:p>
                  </a:txBody>
                  <a:tcPr marL="9525" marR="9525" marT="9525" marB="0" anchor="b"/>
                </a:tc>
                <a:extLst>
                  <a:ext uri="{0D108BD9-81ED-4DB2-BD59-A6C34878D82A}">
                    <a16:rowId xmlns:a16="http://schemas.microsoft.com/office/drawing/2014/main" val="3172124524"/>
                  </a:ext>
                </a:extLst>
              </a:tr>
            </a:tbl>
          </a:graphicData>
        </a:graphic>
      </p:graphicFrame>
      <p:sp>
        <p:nvSpPr>
          <p:cNvPr id="8" name="TextBox 7">
            <a:extLst>
              <a:ext uri="{FF2B5EF4-FFF2-40B4-BE49-F238E27FC236}">
                <a16:creationId xmlns:a16="http://schemas.microsoft.com/office/drawing/2014/main" id="{06EB3564-37CE-9842-9F7F-D706A7AC0F21}"/>
              </a:ext>
            </a:extLst>
          </p:cNvPr>
          <p:cNvSpPr txBox="1"/>
          <p:nvPr/>
        </p:nvSpPr>
        <p:spPr>
          <a:xfrm>
            <a:off x="6999997" y="1592956"/>
            <a:ext cx="3988340" cy="646331"/>
          </a:xfrm>
          <a:prstGeom prst="rect">
            <a:avLst/>
          </a:prstGeom>
          <a:noFill/>
        </p:spPr>
        <p:txBody>
          <a:bodyPr wrap="square" rtlCol="0">
            <a:spAutoFit/>
          </a:bodyPr>
          <a:lstStyle/>
          <a:p>
            <a:r>
              <a:rPr lang="en-US" dirty="0"/>
              <a:t>Pearson’s Correlation Coefficient:</a:t>
            </a:r>
          </a:p>
          <a:p>
            <a:pPr algn="ctr"/>
            <a:r>
              <a:rPr lang="en-US" i="1" dirty="0"/>
              <a:t>r</a:t>
            </a:r>
            <a:r>
              <a:rPr lang="en-US" dirty="0"/>
              <a:t> = .05</a:t>
            </a:r>
            <a:endParaRPr lang="en-US" i="1" dirty="0"/>
          </a:p>
        </p:txBody>
      </p:sp>
      <p:pic>
        <p:nvPicPr>
          <p:cNvPr id="3" name="Picture 2">
            <a:extLst>
              <a:ext uri="{FF2B5EF4-FFF2-40B4-BE49-F238E27FC236}">
                <a16:creationId xmlns:a16="http://schemas.microsoft.com/office/drawing/2014/main" id="{E018CDB9-F60E-2442-A1ED-2378A5C4A247}"/>
              </a:ext>
            </a:extLst>
          </p:cNvPr>
          <p:cNvPicPr>
            <a:picLocks noChangeAspect="1"/>
          </p:cNvPicPr>
          <p:nvPr/>
        </p:nvPicPr>
        <p:blipFill>
          <a:blip r:embed="rId2"/>
          <a:stretch>
            <a:fillRect/>
          </a:stretch>
        </p:blipFill>
        <p:spPr>
          <a:xfrm>
            <a:off x="6235428" y="2239287"/>
            <a:ext cx="5321031" cy="3947862"/>
          </a:xfrm>
          <a:prstGeom prst="rect">
            <a:avLst/>
          </a:prstGeom>
        </p:spPr>
      </p:pic>
    </p:spTree>
    <p:extLst>
      <p:ext uri="{BB962C8B-B14F-4D97-AF65-F5344CB8AC3E}">
        <p14:creationId xmlns:p14="http://schemas.microsoft.com/office/powerpoint/2010/main" val="2891699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095DF-31F4-4D4F-888B-A264D2C93582}"/>
              </a:ext>
            </a:extLst>
          </p:cNvPr>
          <p:cNvSpPr>
            <a:spLocks noGrp="1"/>
          </p:cNvSpPr>
          <p:nvPr>
            <p:ph type="title"/>
          </p:nvPr>
        </p:nvSpPr>
        <p:spPr/>
        <p:txBody>
          <a:bodyPr/>
          <a:lstStyle/>
          <a:p>
            <a:r>
              <a:rPr lang="en-US" sz="3200" dirty="0"/>
              <a:t>No Significant Correlation Between Crossing and Goals Scored Either</a:t>
            </a:r>
          </a:p>
        </p:txBody>
      </p:sp>
      <p:sp>
        <p:nvSpPr>
          <p:cNvPr id="5" name="TextBox 4">
            <a:extLst>
              <a:ext uri="{FF2B5EF4-FFF2-40B4-BE49-F238E27FC236}">
                <a16:creationId xmlns:a16="http://schemas.microsoft.com/office/drawing/2014/main" id="{4BA256CB-72FE-3A4B-8225-23ACC9B38CF1}"/>
              </a:ext>
            </a:extLst>
          </p:cNvPr>
          <p:cNvSpPr txBox="1"/>
          <p:nvPr/>
        </p:nvSpPr>
        <p:spPr>
          <a:xfrm>
            <a:off x="6096000" y="1723101"/>
            <a:ext cx="4546060" cy="646331"/>
          </a:xfrm>
          <a:prstGeom prst="rect">
            <a:avLst/>
          </a:prstGeom>
          <a:noFill/>
        </p:spPr>
        <p:txBody>
          <a:bodyPr wrap="square" rtlCol="0">
            <a:spAutoFit/>
          </a:bodyPr>
          <a:lstStyle/>
          <a:p>
            <a:pPr algn="ctr"/>
            <a:r>
              <a:rPr lang="en-US" dirty="0"/>
              <a:t>Outliers Removed </a:t>
            </a:r>
          </a:p>
          <a:p>
            <a:pPr algn="ctr"/>
            <a:r>
              <a:rPr lang="en-US" i="1" dirty="0"/>
              <a:t>r</a:t>
            </a:r>
            <a:r>
              <a:rPr lang="en-US" dirty="0"/>
              <a:t> = .07</a:t>
            </a:r>
            <a:endParaRPr lang="en-US" i="1" dirty="0"/>
          </a:p>
        </p:txBody>
      </p:sp>
      <p:sp>
        <p:nvSpPr>
          <p:cNvPr id="6" name="TextBox 5">
            <a:extLst>
              <a:ext uri="{FF2B5EF4-FFF2-40B4-BE49-F238E27FC236}">
                <a16:creationId xmlns:a16="http://schemas.microsoft.com/office/drawing/2014/main" id="{4E534B2E-12DE-DD4E-835D-D031A6EB89EA}"/>
              </a:ext>
            </a:extLst>
          </p:cNvPr>
          <p:cNvSpPr txBox="1"/>
          <p:nvPr/>
        </p:nvSpPr>
        <p:spPr>
          <a:xfrm>
            <a:off x="919805" y="1723102"/>
            <a:ext cx="3988340" cy="646331"/>
          </a:xfrm>
          <a:prstGeom prst="rect">
            <a:avLst/>
          </a:prstGeom>
          <a:noFill/>
        </p:spPr>
        <p:txBody>
          <a:bodyPr wrap="square" rtlCol="0">
            <a:spAutoFit/>
          </a:bodyPr>
          <a:lstStyle/>
          <a:p>
            <a:pPr algn="ctr"/>
            <a:r>
              <a:rPr lang="en-US" dirty="0"/>
              <a:t>Full Data Set</a:t>
            </a:r>
          </a:p>
          <a:p>
            <a:pPr algn="ctr"/>
            <a:r>
              <a:rPr lang="en-US" i="1" dirty="0"/>
              <a:t>r</a:t>
            </a:r>
            <a:r>
              <a:rPr lang="en-US" dirty="0"/>
              <a:t> = .08</a:t>
            </a:r>
            <a:endParaRPr lang="en-US" i="1" dirty="0"/>
          </a:p>
        </p:txBody>
      </p:sp>
      <p:pic>
        <p:nvPicPr>
          <p:cNvPr id="3" name="Picture 2">
            <a:extLst>
              <a:ext uri="{FF2B5EF4-FFF2-40B4-BE49-F238E27FC236}">
                <a16:creationId xmlns:a16="http://schemas.microsoft.com/office/drawing/2014/main" id="{F4BD68C7-1CC8-6642-9410-09FF3FD052DB}"/>
              </a:ext>
            </a:extLst>
          </p:cNvPr>
          <p:cNvPicPr>
            <a:picLocks noChangeAspect="1"/>
          </p:cNvPicPr>
          <p:nvPr/>
        </p:nvPicPr>
        <p:blipFill>
          <a:blip r:embed="rId2"/>
          <a:stretch>
            <a:fillRect/>
          </a:stretch>
        </p:blipFill>
        <p:spPr>
          <a:xfrm>
            <a:off x="6527428" y="2369432"/>
            <a:ext cx="3683204" cy="3850622"/>
          </a:xfrm>
          <a:prstGeom prst="rect">
            <a:avLst/>
          </a:prstGeom>
        </p:spPr>
      </p:pic>
      <p:pic>
        <p:nvPicPr>
          <p:cNvPr id="8" name="Picture 7">
            <a:extLst>
              <a:ext uri="{FF2B5EF4-FFF2-40B4-BE49-F238E27FC236}">
                <a16:creationId xmlns:a16="http://schemas.microsoft.com/office/drawing/2014/main" id="{F1E2D561-E05C-BB43-99C7-354E3B26E352}"/>
              </a:ext>
            </a:extLst>
          </p:cNvPr>
          <p:cNvPicPr>
            <a:picLocks noChangeAspect="1"/>
          </p:cNvPicPr>
          <p:nvPr/>
        </p:nvPicPr>
        <p:blipFill>
          <a:blip r:embed="rId3"/>
          <a:stretch>
            <a:fillRect/>
          </a:stretch>
        </p:blipFill>
        <p:spPr>
          <a:xfrm>
            <a:off x="1021546" y="2369432"/>
            <a:ext cx="3683204" cy="3850622"/>
          </a:xfrm>
          <a:prstGeom prst="rect">
            <a:avLst/>
          </a:prstGeom>
        </p:spPr>
      </p:pic>
    </p:spTree>
    <p:extLst>
      <p:ext uri="{BB962C8B-B14F-4D97-AF65-F5344CB8AC3E}">
        <p14:creationId xmlns:p14="http://schemas.microsoft.com/office/powerpoint/2010/main" val="30489229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5CA7D-8607-7C4C-B4DB-A6735D71F2D1}"/>
              </a:ext>
            </a:extLst>
          </p:cNvPr>
          <p:cNvSpPr>
            <a:spLocks noGrp="1"/>
          </p:cNvSpPr>
          <p:nvPr>
            <p:ph type="title"/>
          </p:nvPr>
        </p:nvSpPr>
        <p:spPr/>
        <p:txBody>
          <a:bodyPr/>
          <a:lstStyle/>
          <a:p>
            <a:r>
              <a:rPr lang="en-US" dirty="0"/>
              <a:t>How About </a:t>
            </a:r>
            <a:r>
              <a:rPr lang="en-US" i="1" u="sng" dirty="0"/>
              <a:t>Completed</a:t>
            </a:r>
            <a:r>
              <a:rPr lang="en-US" dirty="0"/>
              <a:t> Crosses?</a:t>
            </a:r>
          </a:p>
        </p:txBody>
      </p:sp>
      <p:graphicFrame>
        <p:nvGraphicFramePr>
          <p:cNvPr id="8" name="Table 7">
            <a:extLst>
              <a:ext uri="{FF2B5EF4-FFF2-40B4-BE49-F238E27FC236}">
                <a16:creationId xmlns:a16="http://schemas.microsoft.com/office/drawing/2014/main" id="{E5D77D5A-936F-7544-98F2-044283A8A8B8}"/>
              </a:ext>
            </a:extLst>
          </p:cNvPr>
          <p:cNvGraphicFramePr>
            <a:graphicFrameLocks noGrp="1"/>
          </p:cNvGraphicFramePr>
          <p:nvPr>
            <p:extLst>
              <p:ext uri="{D42A27DB-BD31-4B8C-83A1-F6EECF244321}">
                <p14:modId xmlns:p14="http://schemas.microsoft.com/office/powerpoint/2010/main" val="1410679314"/>
              </p:ext>
            </p:extLst>
          </p:nvPr>
        </p:nvGraphicFramePr>
        <p:xfrm>
          <a:off x="2080638" y="2845278"/>
          <a:ext cx="7315200" cy="2743200"/>
        </p:xfrm>
        <a:graphic>
          <a:graphicData uri="http://schemas.openxmlformats.org/drawingml/2006/table">
            <a:tbl>
              <a:tblPr firstRow="1" firstCol="1" bandRow="1">
                <a:tableStyleId>{5C22544A-7EE6-4342-B048-85BDC9FD1C3A}</a:tableStyleId>
              </a:tblPr>
              <a:tblGrid>
                <a:gridCol w="2438400">
                  <a:extLst>
                    <a:ext uri="{9D8B030D-6E8A-4147-A177-3AD203B41FA5}">
                      <a16:colId xmlns:a16="http://schemas.microsoft.com/office/drawing/2014/main" val="1601105827"/>
                    </a:ext>
                  </a:extLst>
                </a:gridCol>
                <a:gridCol w="2438400">
                  <a:extLst>
                    <a:ext uri="{9D8B030D-6E8A-4147-A177-3AD203B41FA5}">
                      <a16:colId xmlns:a16="http://schemas.microsoft.com/office/drawing/2014/main" val="1026297223"/>
                    </a:ext>
                  </a:extLst>
                </a:gridCol>
                <a:gridCol w="2438400">
                  <a:extLst>
                    <a:ext uri="{9D8B030D-6E8A-4147-A177-3AD203B41FA5}">
                      <a16:colId xmlns:a16="http://schemas.microsoft.com/office/drawing/2014/main" val="1012693157"/>
                    </a:ext>
                  </a:extLst>
                </a:gridCol>
              </a:tblGrid>
              <a:tr h="914400">
                <a:tc>
                  <a:txBody>
                    <a:bodyPr/>
                    <a:lstStyle/>
                    <a:p>
                      <a:pPr algn="ctr"/>
                      <a:endParaRPr lang="en-US" dirty="0"/>
                    </a:p>
                  </a:txBody>
                  <a:tcPr anchor="ctr"/>
                </a:tc>
                <a:tc>
                  <a:txBody>
                    <a:bodyPr/>
                    <a:lstStyle/>
                    <a:p>
                      <a:pPr algn="ctr"/>
                      <a:r>
                        <a:rPr lang="en-US" dirty="0"/>
                        <a:t>Points</a:t>
                      </a:r>
                    </a:p>
                  </a:txBody>
                  <a:tcPr anchor="ctr"/>
                </a:tc>
                <a:tc>
                  <a:txBody>
                    <a:bodyPr/>
                    <a:lstStyle/>
                    <a:p>
                      <a:pPr algn="ctr"/>
                      <a:r>
                        <a:rPr lang="en-US" dirty="0"/>
                        <a:t>Goals Scored</a:t>
                      </a:r>
                    </a:p>
                  </a:txBody>
                  <a:tcPr anchor="ctr"/>
                </a:tc>
                <a:extLst>
                  <a:ext uri="{0D108BD9-81ED-4DB2-BD59-A6C34878D82A}">
                    <a16:rowId xmlns:a16="http://schemas.microsoft.com/office/drawing/2014/main" val="2726507467"/>
                  </a:ext>
                </a:extLst>
              </a:tr>
              <a:tr h="914400">
                <a:tc>
                  <a:txBody>
                    <a:bodyPr/>
                    <a:lstStyle/>
                    <a:p>
                      <a:pPr algn="ctr"/>
                      <a:r>
                        <a:rPr lang="en-US" dirty="0"/>
                        <a:t>Full Data Set</a:t>
                      </a:r>
                    </a:p>
                  </a:txBody>
                  <a:tcPr anchor="ctr"/>
                </a:tc>
                <a:tc>
                  <a:txBody>
                    <a:bodyPr/>
                    <a:lstStyle/>
                    <a:p>
                      <a:pPr algn="ctr"/>
                      <a:r>
                        <a:rPr lang="en-US" i="1" dirty="0"/>
                        <a:t>r</a:t>
                      </a:r>
                      <a:r>
                        <a:rPr lang="en-US" i="0" dirty="0"/>
                        <a:t> = .23</a:t>
                      </a:r>
                      <a:endParaRPr lang="en-US" i="1"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i="1" dirty="0"/>
                        <a:t>r</a:t>
                      </a:r>
                      <a:r>
                        <a:rPr lang="en-US" i="0" dirty="0"/>
                        <a:t> = .16</a:t>
                      </a:r>
                      <a:endParaRPr lang="en-US" i="1" dirty="0"/>
                    </a:p>
                  </a:txBody>
                  <a:tcPr anchor="ctr"/>
                </a:tc>
                <a:extLst>
                  <a:ext uri="{0D108BD9-81ED-4DB2-BD59-A6C34878D82A}">
                    <a16:rowId xmlns:a16="http://schemas.microsoft.com/office/drawing/2014/main" val="3397492381"/>
                  </a:ext>
                </a:extLst>
              </a:tr>
              <a:tr h="914400">
                <a:tc>
                  <a:txBody>
                    <a:bodyPr/>
                    <a:lstStyle/>
                    <a:p>
                      <a:pPr algn="ctr"/>
                      <a:r>
                        <a:rPr lang="en-US" dirty="0"/>
                        <a:t>Outliers Removed</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i="1" dirty="0"/>
                        <a:t>r</a:t>
                      </a:r>
                      <a:r>
                        <a:rPr lang="en-US" i="0" dirty="0"/>
                        <a:t> = .26</a:t>
                      </a:r>
                      <a:endParaRPr lang="en-US" i="1"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i="1" dirty="0"/>
                        <a:t>r</a:t>
                      </a:r>
                      <a:r>
                        <a:rPr lang="en-US" i="0" dirty="0"/>
                        <a:t> = .16</a:t>
                      </a:r>
                      <a:endParaRPr lang="en-US" i="1" dirty="0"/>
                    </a:p>
                  </a:txBody>
                  <a:tcPr anchor="ctr"/>
                </a:tc>
                <a:extLst>
                  <a:ext uri="{0D108BD9-81ED-4DB2-BD59-A6C34878D82A}">
                    <a16:rowId xmlns:a16="http://schemas.microsoft.com/office/drawing/2014/main" val="3126622028"/>
                  </a:ext>
                </a:extLst>
              </a:tr>
            </a:tbl>
          </a:graphicData>
        </a:graphic>
      </p:graphicFrame>
      <p:sp>
        <p:nvSpPr>
          <p:cNvPr id="9" name="TextBox 8">
            <a:extLst>
              <a:ext uri="{FF2B5EF4-FFF2-40B4-BE49-F238E27FC236}">
                <a16:creationId xmlns:a16="http://schemas.microsoft.com/office/drawing/2014/main" id="{D0FECD74-F415-C846-A61F-BB991C612FBF}"/>
              </a:ext>
            </a:extLst>
          </p:cNvPr>
          <p:cNvSpPr txBox="1"/>
          <p:nvPr/>
        </p:nvSpPr>
        <p:spPr>
          <a:xfrm>
            <a:off x="2723746" y="1994792"/>
            <a:ext cx="5738238" cy="707886"/>
          </a:xfrm>
          <a:prstGeom prst="rect">
            <a:avLst/>
          </a:prstGeom>
          <a:noFill/>
        </p:spPr>
        <p:txBody>
          <a:bodyPr wrap="square" rtlCol="0">
            <a:spAutoFit/>
          </a:bodyPr>
          <a:lstStyle/>
          <a:p>
            <a:pPr algn="ctr"/>
            <a:r>
              <a:rPr lang="en-US" sz="2000" b="1" dirty="0"/>
              <a:t>Correlation Between Completed Crosses Into The Penalty Area and Points/Goals Scored</a:t>
            </a:r>
          </a:p>
        </p:txBody>
      </p:sp>
    </p:spTree>
    <p:extLst>
      <p:ext uri="{BB962C8B-B14F-4D97-AF65-F5344CB8AC3E}">
        <p14:creationId xmlns:p14="http://schemas.microsoft.com/office/powerpoint/2010/main" val="1638813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AF605-3A41-D349-8625-B7B81DE4631A}"/>
              </a:ext>
            </a:extLst>
          </p:cNvPr>
          <p:cNvSpPr>
            <a:spLocks noGrp="1"/>
          </p:cNvSpPr>
          <p:nvPr>
            <p:ph type="title"/>
          </p:nvPr>
        </p:nvSpPr>
        <p:spPr/>
        <p:txBody>
          <a:bodyPr/>
          <a:lstStyle/>
          <a:p>
            <a:r>
              <a:rPr lang="en-US" sz="3600" dirty="0"/>
              <a:t>Completed Crosses Into Penalty Area: The Correlation Is More Substantial</a:t>
            </a:r>
          </a:p>
        </p:txBody>
      </p:sp>
      <p:pic>
        <p:nvPicPr>
          <p:cNvPr id="7" name="Picture 6">
            <a:extLst>
              <a:ext uri="{FF2B5EF4-FFF2-40B4-BE49-F238E27FC236}">
                <a16:creationId xmlns:a16="http://schemas.microsoft.com/office/drawing/2014/main" id="{0271FD41-64EA-964D-BB8C-40099E9EC066}"/>
              </a:ext>
            </a:extLst>
          </p:cNvPr>
          <p:cNvPicPr>
            <a:picLocks noChangeAspect="1"/>
          </p:cNvPicPr>
          <p:nvPr/>
        </p:nvPicPr>
        <p:blipFill>
          <a:blip r:embed="rId2"/>
          <a:stretch>
            <a:fillRect/>
          </a:stretch>
        </p:blipFill>
        <p:spPr>
          <a:xfrm>
            <a:off x="813446" y="1853248"/>
            <a:ext cx="3664931" cy="3831519"/>
          </a:xfrm>
          <a:prstGeom prst="rect">
            <a:avLst/>
          </a:prstGeom>
        </p:spPr>
      </p:pic>
      <p:sp>
        <p:nvSpPr>
          <p:cNvPr id="8" name="TextBox 7">
            <a:extLst>
              <a:ext uri="{FF2B5EF4-FFF2-40B4-BE49-F238E27FC236}">
                <a16:creationId xmlns:a16="http://schemas.microsoft.com/office/drawing/2014/main" id="{430BC603-1C81-F642-B2D6-5F19A748C71D}"/>
              </a:ext>
            </a:extLst>
          </p:cNvPr>
          <p:cNvSpPr txBox="1"/>
          <p:nvPr/>
        </p:nvSpPr>
        <p:spPr>
          <a:xfrm>
            <a:off x="1352132" y="5763943"/>
            <a:ext cx="2587558" cy="646331"/>
          </a:xfrm>
          <a:prstGeom prst="rect">
            <a:avLst/>
          </a:prstGeom>
          <a:noFill/>
        </p:spPr>
        <p:txBody>
          <a:bodyPr wrap="square" rtlCol="0">
            <a:spAutoFit/>
          </a:bodyPr>
          <a:lstStyle/>
          <a:p>
            <a:pPr algn="ctr"/>
            <a:r>
              <a:rPr lang="en-US" dirty="0"/>
              <a:t>Outliers Removed </a:t>
            </a:r>
          </a:p>
          <a:p>
            <a:pPr algn="ctr"/>
            <a:r>
              <a:rPr lang="en-US" i="1" dirty="0"/>
              <a:t>r</a:t>
            </a:r>
            <a:r>
              <a:rPr lang="en-US" dirty="0"/>
              <a:t> = .26</a:t>
            </a:r>
            <a:endParaRPr lang="en-US" i="1" dirty="0"/>
          </a:p>
        </p:txBody>
      </p:sp>
      <p:sp>
        <p:nvSpPr>
          <p:cNvPr id="10" name="Content Placeholder 2">
            <a:extLst>
              <a:ext uri="{FF2B5EF4-FFF2-40B4-BE49-F238E27FC236}">
                <a16:creationId xmlns:a16="http://schemas.microsoft.com/office/drawing/2014/main" id="{E3D8DC66-53AE-2D45-8A45-DDD35B7FE22A}"/>
              </a:ext>
            </a:extLst>
          </p:cNvPr>
          <p:cNvSpPr>
            <a:spLocks noGrp="1"/>
          </p:cNvSpPr>
          <p:nvPr>
            <p:ph idx="1"/>
          </p:nvPr>
        </p:nvSpPr>
        <p:spPr>
          <a:xfrm>
            <a:off x="4964113" y="2513649"/>
            <a:ext cx="6049328" cy="2088832"/>
          </a:xfrm>
        </p:spPr>
        <p:txBody>
          <a:bodyPr>
            <a:normAutofit/>
          </a:bodyPr>
          <a:lstStyle/>
          <a:p>
            <a:r>
              <a:rPr lang="en-US" dirty="0"/>
              <a:t>Effective crosses may have some impact on team success.</a:t>
            </a:r>
          </a:p>
          <a:p>
            <a:r>
              <a:rPr lang="en-US" dirty="0"/>
              <a:t>This supports </a:t>
            </a:r>
            <a:r>
              <a:rPr lang="en-US" dirty="0" err="1"/>
              <a:t>Gelade’s</a:t>
            </a:r>
            <a:r>
              <a:rPr lang="en-US" dirty="0"/>
              <a:t> research and his belief that “good” crosses still have a place in modern soccer.</a:t>
            </a:r>
          </a:p>
          <a:p>
            <a:endParaRPr lang="en-US" dirty="0"/>
          </a:p>
        </p:txBody>
      </p:sp>
    </p:spTree>
    <p:extLst>
      <p:ext uri="{BB962C8B-B14F-4D97-AF65-F5344CB8AC3E}">
        <p14:creationId xmlns:p14="http://schemas.microsoft.com/office/powerpoint/2010/main" val="1898426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5EFC5-07AB-0D4D-98F2-E60F9735BC84}"/>
              </a:ext>
            </a:extLst>
          </p:cNvPr>
          <p:cNvSpPr>
            <a:spLocks noGrp="1"/>
          </p:cNvSpPr>
          <p:nvPr>
            <p:ph type="title"/>
          </p:nvPr>
        </p:nvSpPr>
        <p:spPr/>
        <p:txBody>
          <a:bodyPr/>
          <a:lstStyle/>
          <a:p>
            <a:r>
              <a:rPr lang="en-US" sz="3600" dirty="0"/>
              <a:t>The Most Substantial Correlation:</a:t>
            </a:r>
            <a:br>
              <a:rPr lang="en-US" sz="3600" dirty="0"/>
            </a:br>
            <a:r>
              <a:rPr lang="en-US" sz="3600" dirty="0"/>
              <a:t>Completed Cross Rate with Points</a:t>
            </a:r>
          </a:p>
        </p:txBody>
      </p:sp>
      <p:sp>
        <p:nvSpPr>
          <p:cNvPr id="3" name="Content Placeholder 2">
            <a:extLst>
              <a:ext uri="{FF2B5EF4-FFF2-40B4-BE49-F238E27FC236}">
                <a16:creationId xmlns:a16="http://schemas.microsoft.com/office/drawing/2014/main" id="{E5B08DAE-F170-1D48-BA3E-CC54F66A85E9}"/>
              </a:ext>
            </a:extLst>
          </p:cNvPr>
          <p:cNvSpPr>
            <a:spLocks noGrp="1"/>
          </p:cNvSpPr>
          <p:nvPr>
            <p:ph idx="1"/>
          </p:nvPr>
        </p:nvSpPr>
        <p:spPr>
          <a:xfrm>
            <a:off x="1103313" y="2052919"/>
            <a:ext cx="3722688" cy="3453802"/>
          </a:xfrm>
        </p:spPr>
        <p:txBody>
          <a:bodyPr/>
          <a:lstStyle/>
          <a:p>
            <a:r>
              <a:rPr lang="en-US" dirty="0"/>
              <a:t>But this probably does not tell us much about crossing.</a:t>
            </a:r>
          </a:p>
          <a:p>
            <a:r>
              <a:rPr lang="en-US" dirty="0"/>
              <a:t>It makes intuitive sense that teams that have more skill will tend to have a higher rate of completed crosses and also gain more points.</a:t>
            </a:r>
          </a:p>
        </p:txBody>
      </p:sp>
      <p:pic>
        <p:nvPicPr>
          <p:cNvPr id="4" name="Picture 3">
            <a:extLst>
              <a:ext uri="{FF2B5EF4-FFF2-40B4-BE49-F238E27FC236}">
                <a16:creationId xmlns:a16="http://schemas.microsoft.com/office/drawing/2014/main" id="{C7443DB0-DF5C-9441-B464-950C93D7F1B9}"/>
              </a:ext>
            </a:extLst>
          </p:cNvPr>
          <p:cNvPicPr>
            <a:picLocks noChangeAspect="1"/>
          </p:cNvPicPr>
          <p:nvPr/>
        </p:nvPicPr>
        <p:blipFill>
          <a:blip r:embed="rId2"/>
          <a:stretch>
            <a:fillRect/>
          </a:stretch>
        </p:blipFill>
        <p:spPr>
          <a:xfrm>
            <a:off x="6096000" y="1853248"/>
            <a:ext cx="3786172" cy="3958272"/>
          </a:xfrm>
          <a:prstGeom prst="rect">
            <a:avLst/>
          </a:prstGeom>
        </p:spPr>
      </p:pic>
      <p:sp>
        <p:nvSpPr>
          <p:cNvPr id="6" name="TextBox 5">
            <a:extLst>
              <a:ext uri="{FF2B5EF4-FFF2-40B4-BE49-F238E27FC236}">
                <a16:creationId xmlns:a16="http://schemas.microsoft.com/office/drawing/2014/main" id="{BEC38D50-C9EC-EF41-8DEE-3EA383D89C1A}"/>
              </a:ext>
            </a:extLst>
          </p:cNvPr>
          <p:cNvSpPr txBox="1"/>
          <p:nvPr/>
        </p:nvSpPr>
        <p:spPr>
          <a:xfrm>
            <a:off x="6096000" y="5891058"/>
            <a:ext cx="3786172" cy="1200329"/>
          </a:xfrm>
          <a:prstGeom prst="rect">
            <a:avLst/>
          </a:prstGeom>
          <a:noFill/>
        </p:spPr>
        <p:txBody>
          <a:bodyPr wrap="square" rtlCol="0">
            <a:spAutoFit/>
          </a:bodyPr>
          <a:lstStyle/>
          <a:p>
            <a:pPr algn="ctr"/>
            <a:r>
              <a:rPr lang="en-US" dirty="0"/>
              <a:t>Full Data Set</a:t>
            </a:r>
          </a:p>
          <a:p>
            <a:pPr algn="ctr"/>
            <a:r>
              <a:rPr lang="en-US" i="1" dirty="0"/>
              <a:t>r</a:t>
            </a:r>
            <a:r>
              <a:rPr lang="en-US" dirty="0"/>
              <a:t> = .29</a:t>
            </a:r>
          </a:p>
          <a:p>
            <a:pPr algn="ctr"/>
            <a:r>
              <a:rPr lang="en-US" dirty="0"/>
              <a:t>(</a:t>
            </a:r>
            <a:r>
              <a:rPr lang="en-US" i="1" dirty="0"/>
              <a:t>r </a:t>
            </a:r>
            <a:r>
              <a:rPr lang="en-US" dirty="0"/>
              <a:t>= .30 when outliers removed)</a:t>
            </a:r>
            <a:endParaRPr lang="en-US" i="1" dirty="0"/>
          </a:p>
          <a:p>
            <a:pPr algn="ctr"/>
            <a:endParaRPr lang="en-US" i="1" dirty="0"/>
          </a:p>
        </p:txBody>
      </p:sp>
    </p:spTree>
    <p:extLst>
      <p:ext uri="{BB962C8B-B14F-4D97-AF65-F5344CB8AC3E}">
        <p14:creationId xmlns:p14="http://schemas.microsoft.com/office/powerpoint/2010/main" val="1870970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50FFF-0719-4B40-869A-60DD2A698B86}"/>
              </a:ext>
            </a:extLst>
          </p:cNvPr>
          <p:cNvSpPr>
            <a:spLocks noGrp="1"/>
          </p:cNvSpPr>
          <p:nvPr>
            <p:ph type="title"/>
          </p:nvPr>
        </p:nvSpPr>
        <p:spPr/>
        <p:txBody>
          <a:bodyPr/>
          <a:lstStyle/>
          <a:p>
            <a:r>
              <a:rPr lang="en-US" dirty="0"/>
              <a:t>What Is A Cross in Soccer?</a:t>
            </a:r>
          </a:p>
        </p:txBody>
      </p:sp>
      <p:sp>
        <p:nvSpPr>
          <p:cNvPr id="3" name="Content Placeholder 2">
            <a:extLst>
              <a:ext uri="{FF2B5EF4-FFF2-40B4-BE49-F238E27FC236}">
                <a16:creationId xmlns:a16="http://schemas.microsoft.com/office/drawing/2014/main" id="{4140BEE2-D97B-F549-A74E-1731CAA83987}"/>
              </a:ext>
            </a:extLst>
          </p:cNvPr>
          <p:cNvSpPr>
            <a:spLocks noGrp="1"/>
          </p:cNvSpPr>
          <p:nvPr>
            <p:ph idx="1"/>
          </p:nvPr>
        </p:nvSpPr>
        <p:spPr>
          <a:xfrm>
            <a:off x="1103312" y="2052918"/>
            <a:ext cx="6873369" cy="4195481"/>
          </a:xfrm>
        </p:spPr>
        <p:txBody>
          <a:bodyPr/>
          <a:lstStyle/>
          <a:p>
            <a:r>
              <a:rPr lang="en-US" dirty="0"/>
              <a:t>Major League Soccer (“MLS”), the highest-level men’s soccer league in the United States and Canada, defines a “</a:t>
            </a:r>
            <a:r>
              <a:rPr lang="en-US" u="sng" dirty="0"/>
              <a:t>Cross</a:t>
            </a:r>
            <a:r>
              <a:rPr lang="en-US" dirty="0"/>
              <a:t>” as “</a:t>
            </a:r>
            <a:r>
              <a:rPr lang="en-US" u="sng" dirty="0"/>
              <a:t>The use of [a] kick to pass the ball from an outer area of the field into the middle of the field in front of the offensive goal in order to try to create an opportunity for a shot</a:t>
            </a:r>
            <a:r>
              <a:rPr lang="en-US" dirty="0"/>
              <a:t>.”</a:t>
            </a:r>
          </a:p>
          <a:p>
            <a:r>
              <a:rPr lang="en-US" dirty="0"/>
              <a:t>Crosses are medium-to-long-range passes.</a:t>
            </a:r>
          </a:p>
          <a:p>
            <a:r>
              <a:rPr lang="en-US" dirty="0"/>
              <a:t>Crossing has long been used during soccer matches to score goals.</a:t>
            </a:r>
            <a:br>
              <a:rPr lang="en-US" dirty="0"/>
            </a:br>
            <a:endParaRPr lang="en-US" dirty="0"/>
          </a:p>
          <a:p>
            <a:endParaRPr lang="en-US" dirty="0"/>
          </a:p>
        </p:txBody>
      </p:sp>
      <p:pic>
        <p:nvPicPr>
          <p:cNvPr id="4" name="Picture 3">
            <a:extLst>
              <a:ext uri="{FF2B5EF4-FFF2-40B4-BE49-F238E27FC236}">
                <a16:creationId xmlns:a16="http://schemas.microsoft.com/office/drawing/2014/main" id="{4FC49B20-D911-A848-BF20-81F38153D517}"/>
              </a:ext>
            </a:extLst>
          </p:cNvPr>
          <p:cNvPicPr>
            <a:picLocks noChangeAspect="1"/>
          </p:cNvPicPr>
          <p:nvPr/>
        </p:nvPicPr>
        <p:blipFill>
          <a:blip r:embed="rId2"/>
          <a:stretch>
            <a:fillRect/>
          </a:stretch>
        </p:blipFill>
        <p:spPr>
          <a:xfrm>
            <a:off x="8184501" y="2188087"/>
            <a:ext cx="3732665" cy="2481825"/>
          </a:xfrm>
          <a:prstGeom prst="rect">
            <a:avLst/>
          </a:prstGeom>
        </p:spPr>
      </p:pic>
    </p:spTree>
    <p:extLst>
      <p:ext uri="{BB962C8B-B14F-4D97-AF65-F5344CB8AC3E}">
        <p14:creationId xmlns:p14="http://schemas.microsoft.com/office/powerpoint/2010/main" val="1170174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9D30E-87A1-D645-A01D-098C836DE9AB}"/>
              </a:ext>
            </a:extLst>
          </p:cNvPr>
          <p:cNvSpPr>
            <a:spLocks noGrp="1"/>
          </p:cNvSpPr>
          <p:nvPr>
            <p:ph type="title"/>
          </p:nvPr>
        </p:nvSpPr>
        <p:spPr/>
        <p:txBody>
          <a:bodyPr/>
          <a:lstStyle/>
          <a:p>
            <a:r>
              <a:rPr lang="en-US" dirty="0"/>
              <a:t>Why Do We Care?</a:t>
            </a:r>
          </a:p>
        </p:txBody>
      </p:sp>
      <p:sp>
        <p:nvSpPr>
          <p:cNvPr id="3" name="Content Placeholder 2">
            <a:extLst>
              <a:ext uri="{FF2B5EF4-FFF2-40B4-BE49-F238E27FC236}">
                <a16:creationId xmlns:a16="http://schemas.microsoft.com/office/drawing/2014/main" id="{F75FC2A9-5BBB-F141-8F55-2A8180A4EF72}"/>
              </a:ext>
            </a:extLst>
          </p:cNvPr>
          <p:cNvSpPr>
            <a:spLocks noGrp="1"/>
          </p:cNvSpPr>
          <p:nvPr>
            <p:ph idx="1"/>
          </p:nvPr>
        </p:nvSpPr>
        <p:spPr>
          <a:xfrm>
            <a:off x="1103312" y="2091447"/>
            <a:ext cx="9404723" cy="4156951"/>
          </a:xfrm>
        </p:spPr>
        <p:txBody>
          <a:bodyPr>
            <a:normAutofit lnSpcReduction="10000"/>
          </a:bodyPr>
          <a:lstStyle/>
          <a:p>
            <a:r>
              <a:rPr lang="en-US" dirty="0"/>
              <a:t>Over the past ten or so years, the emphasis on crossing as a tactic has been on the decline.</a:t>
            </a:r>
          </a:p>
          <a:p>
            <a:pPr lvl="1"/>
            <a:r>
              <a:rPr lang="en-US" dirty="0"/>
              <a:t>Crosses frequently lead to loss of possession because they are longer passes into the often heavily defended penalty area.</a:t>
            </a:r>
          </a:p>
          <a:p>
            <a:pPr lvl="1"/>
            <a:r>
              <a:rPr lang="en-US" dirty="0"/>
              <a:t>Teams began to utilize tactics, such as tiki taka, that stressed shorter passes.</a:t>
            </a:r>
          </a:p>
          <a:p>
            <a:r>
              <a:rPr lang="en-US" dirty="0"/>
              <a:t>In 2014, Jan </a:t>
            </a:r>
            <a:r>
              <a:rPr lang="en-US" dirty="0" err="1"/>
              <a:t>Vecer</a:t>
            </a:r>
            <a:r>
              <a:rPr lang="en-US" dirty="0"/>
              <a:t>, a math professor at the Charles University in Prague, published a paper in which he argued that crossing actually had a </a:t>
            </a:r>
            <a:r>
              <a:rPr lang="en-US" i="1" dirty="0"/>
              <a:t>negative</a:t>
            </a:r>
            <a:r>
              <a:rPr lang="en-US" dirty="0"/>
              <a:t> impact on a team’s goalscoring.</a:t>
            </a:r>
          </a:p>
          <a:p>
            <a:pPr lvl="1"/>
            <a:r>
              <a:rPr lang="en-US" dirty="0" err="1"/>
              <a:t>Vecer</a:t>
            </a:r>
            <a:r>
              <a:rPr lang="en-US" dirty="0"/>
              <a:t> used data from the English Premier League, the German Bundesliga, and the 2014 World Cup.</a:t>
            </a:r>
          </a:p>
          <a:p>
            <a:pPr lvl="1"/>
            <a:r>
              <a:rPr lang="en-US" dirty="0"/>
              <a:t>Others, however, have disputed this analysis, including Garry </a:t>
            </a:r>
            <a:r>
              <a:rPr lang="en-US" dirty="0" err="1"/>
              <a:t>Gelade</a:t>
            </a:r>
            <a:r>
              <a:rPr lang="en-US" dirty="0"/>
              <a:t> of </a:t>
            </a:r>
            <a:r>
              <a:rPr lang="en-US" dirty="0" err="1"/>
              <a:t>OptaPro</a:t>
            </a:r>
            <a:r>
              <a:rPr lang="en-US" dirty="0"/>
              <a:t>, who analyzed data from the English Premier League.</a:t>
            </a:r>
          </a:p>
        </p:txBody>
      </p:sp>
      <p:sp>
        <p:nvSpPr>
          <p:cNvPr id="4" name="TextBox 3">
            <a:extLst>
              <a:ext uri="{FF2B5EF4-FFF2-40B4-BE49-F238E27FC236}">
                <a16:creationId xmlns:a16="http://schemas.microsoft.com/office/drawing/2014/main" id="{192B52CF-9C99-384B-9667-969F9962B27F}"/>
              </a:ext>
            </a:extLst>
          </p:cNvPr>
          <p:cNvSpPr txBox="1"/>
          <p:nvPr/>
        </p:nvSpPr>
        <p:spPr>
          <a:xfrm>
            <a:off x="1103312" y="1439694"/>
            <a:ext cx="6172977" cy="461665"/>
          </a:xfrm>
          <a:prstGeom prst="rect">
            <a:avLst/>
          </a:prstGeom>
          <a:noFill/>
        </p:spPr>
        <p:txBody>
          <a:bodyPr wrap="square" rtlCol="0">
            <a:spAutoFit/>
          </a:bodyPr>
          <a:lstStyle/>
          <a:p>
            <a:r>
              <a:rPr lang="en-US" sz="2400" b="1" i="1" u="sng" dirty="0"/>
              <a:t>The Decline of the Cross</a:t>
            </a:r>
          </a:p>
        </p:txBody>
      </p:sp>
    </p:spTree>
    <p:extLst>
      <p:ext uri="{BB962C8B-B14F-4D97-AF65-F5344CB8AC3E}">
        <p14:creationId xmlns:p14="http://schemas.microsoft.com/office/powerpoint/2010/main" val="4126652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0F310-DC34-AA4C-8DBB-B739CBB36885}"/>
              </a:ext>
            </a:extLst>
          </p:cNvPr>
          <p:cNvSpPr>
            <a:spLocks noGrp="1"/>
          </p:cNvSpPr>
          <p:nvPr>
            <p:ph type="title"/>
          </p:nvPr>
        </p:nvSpPr>
        <p:spPr/>
        <p:txBody>
          <a:bodyPr/>
          <a:lstStyle/>
          <a:p>
            <a:r>
              <a:rPr lang="en-US" dirty="0"/>
              <a:t>But Is Crossing Coming Back?</a:t>
            </a:r>
          </a:p>
        </p:txBody>
      </p:sp>
      <p:sp>
        <p:nvSpPr>
          <p:cNvPr id="3" name="Content Placeholder 2">
            <a:extLst>
              <a:ext uri="{FF2B5EF4-FFF2-40B4-BE49-F238E27FC236}">
                <a16:creationId xmlns:a16="http://schemas.microsoft.com/office/drawing/2014/main" id="{6139E75F-16E3-014D-83BE-A4EB9322582C}"/>
              </a:ext>
            </a:extLst>
          </p:cNvPr>
          <p:cNvSpPr>
            <a:spLocks noGrp="1"/>
          </p:cNvSpPr>
          <p:nvPr>
            <p:ph idx="1"/>
          </p:nvPr>
        </p:nvSpPr>
        <p:spPr>
          <a:xfrm>
            <a:off x="1103312" y="2052918"/>
            <a:ext cx="9404723" cy="4195481"/>
          </a:xfrm>
        </p:spPr>
        <p:txBody>
          <a:bodyPr>
            <a:normAutofit fontScale="92500" lnSpcReduction="20000"/>
          </a:bodyPr>
          <a:lstStyle/>
          <a:p>
            <a:r>
              <a:rPr lang="en-US" dirty="0"/>
              <a:t>Many believe that the English Premier League is the best soccer league in the world.</a:t>
            </a:r>
          </a:p>
          <a:p>
            <a:r>
              <a:rPr lang="en-US" dirty="0"/>
              <a:t>Before this season was stopped due to the coronavirus, Liverpool was on top of the League and on record-setting pace. Manchester City was in second place.</a:t>
            </a:r>
          </a:p>
          <a:p>
            <a:r>
              <a:rPr lang="en-US" dirty="0"/>
              <a:t>Manchester City had crossed the ball the most number of times in the League when the season stopped. Liverpool had crossed the ball the second most number of times.</a:t>
            </a:r>
          </a:p>
          <a:p>
            <a:r>
              <a:rPr lang="en-US" dirty="0"/>
              <a:t>Liverpool was on pace to have crossed the ball 884 times by the end of the season. Manchester City was on pace to reach 979 crosses.</a:t>
            </a:r>
          </a:p>
          <a:p>
            <a:pPr lvl="1"/>
            <a:r>
              <a:rPr lang="en-US" dirty="0"/>
              <a:t>The prior season, 2018-2019, Everton led the league in crossing with just 817.</a:t>
            </a:r>
          </a:p>
          <a:p>
            <a:pPr lvl="1"/>
            <a:r>
              <a:rPr lang="en-US" dirty="0"/>
              <a:t>The season before that, the league lead (Tottenham) was 831 crosses.</a:t>
            </a:r>
          </a:p>
          <a:p>
            <a:r>
              <a:rPr lang="en-US" dirty="0"/>
              <a:t>Liverpool has deployed its fullbacks high up the pitch, allowing them to attack, often through crosses.</a:t>
            </a:r>
          </a:p>
          <a:p>
            <a:pPr lvl="1"/>
            <a:endParaRPr lang="en-US" dirty="0"/>
          </a:p>
          <a:p>
            <a:endParaRPr lang="en-US" dirty="0"/>
          </a:p>
        </p:txBody>
      </p:sp>
    </p:spTree>
    <p:extLst>
      <p:ext uri="{BB962C8B-B14F-4D97-AF65-F5344CB8AC3E}">
        <p14:creationId xmlns:p14="http://schemas.microsoft.com/office/powerpoint/2010/main" val="601849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AFEAA-BEE4-414D-B679-02ED9ABE778E}"/>
              </a:ext>
            </a:extLst>
          </p:cNvPr>
          <p:cNvSpPr>
            <a:spLocks noGrp="1"/>
          </p:cNvSpPr>
          <p:nvPr>
            <p:ph type="title"/>
          </p:nvPr>
        </p:nvSpPr>
        <p:spPr/>
        <p:txBody>
          <a:bodyPr/>
          <a:lstStyle/>
          <a:p>
            <a:r>
              <a:rPr lang="en-US" dirty="0"/>
              <a:t>The Project</a:t>
            </a:r>
          </a:p>
        </p:txBody>
      </p:sp>
      <p:sp>
        <p:nvSpPr>
          <p:cNvPr id="3" name="Content Placeholder 2">
            <a:extLst>
              <a:ext uri="{FF2B5EF4-FFF2-40B4-BE49-F238E27FC236}">
                <a16:creationId xmlns:a16="http://schemas.microsoft.com/office/drawing/2014/main" id="{F68048D2-81E4-044B-9C34-9952614C18F1}"/>
              </a:ext>
            </a:extLst>
          </p:cNvPr>
          <p:cNvSpPr>
            <a:spLocks noGrp="1"/>
          </p:cNvSpPr>
          <p:nvPr>
            <p:ph idx="1"/>
          </p:nvPr>
        </p:nvSpPr>
        <p:spPr/>
        <p:txBody>
          <a:bodyPr>
            <a:normAutofit/>
          </a:bodyPr>
          <a:lstStyle/>
          <a:p>
            <a:pPr marL="0" indent="0">
              <a:buNone/>
            </a:pPr>
            <a:r>
              <a:rPr lang="en-US" sz="2800" b="1" dirty="0"/>
              <a:t>The Question: </a:t>
            </a:r>
            <a:r>
              <a:rPr lang="en-US" sz="2800" dirty="0"/>
              <a:t>What is the impact of crossing on team success in soccer?</a:t>
            </a:r>
          </a:p>
          <a:p>
            <a:pPr marL="0" indent="0">
              <a:buNone/>
            </a:pPr>
            <a:endParaRPr lang="en-US" sz="2800" dirty="0"/>
          </a:p>
          <a:p>
            <a:pPr marL="0" indent="0">
              <a:buNone/>
            </a:pPr>
            <a:r>
              <a:rPr lang="en-US" sz="2800" b="1" dirty="0"/>
              <a:t>The Data: </a:t>
            </a:r>
            <a:r>
              <a:rPr lang="en-US" sz="2800" dirty="0"/>
              <a:t>Major League Soccer statistics from the 2018 and 2019 seasons.</a:t>
            </a:r>
          </a:p>
          <a:p>
            <a:pPr marL="0" indent="0">
              <a:buNone/>
            </a:pPr>
            <a:endParaRPr lang="en-US" sz="2800" b="1" dirty="0"/>
          </a:p>
          <a:p>
            <a:pPr marL="0" indent="0">
              <a:buNone/>
            </a:pPr>
            <a:r>
              <a:rPr lang="en-US" sz="2800" b="1" dirty="0"/>
              <a:t>The Data Source: </a:t>
            </a:r>
            <a:r>
              <a:rPr lang="en-US" sz="2800" dirty="0" err="1"/>
              <a:t>www.fbref.com</a:t>
            </a:r>
            <a:endParaRPr lang="en-US" sz="2800" b="1" dirty="0"/>
          </a:p>
        </p:txBody>
      </p:sp>
      <p:pic>
        <p:nvPicPr>
          <p:cNvPr id="4" name="Picture 3">
            <a:extLst>
              <a:ext uri="{FF2B5EF4-FFF2-40B4-BE49-F238E27FC236}">
                <a16:creationId xmlns:a16="http://schemas.microsoft.com/office/drawing/2014/main" id="{42892006-96A2-064D-9F6D-B946B71A32E8}"/>
              </a:ext>
            </a:extLst>
          </p:cNvPr>
          <p:cNvPicPr>
            <a:picLocks noChangeAspect="1"/>
          </p:cNvPicPr>
          <p:nvPr/>
        </p:nvPicPr>
        <p:blipFill>
          <a:blip r:embed="rId2"/>
          <a:stretch>
            <a:fillRect/>
          </a:stretch>
        </p:blipFill>
        <p:spPr>
          <a:xfrm>
            <a:off x="4290443" y="5638259"/>
            <a:ext cx="965200" cy="406400"/>
          </a:xfrm>
          <a:prstGeom prst="rect">
            <a:avLst/>
          </a:prstGeom>
        </p:spPr>
      </p:pic>
      <p:pic>
        <p:nvPicPr>
          <p:cNvPr id="5" name="Picture 4">
            <a:extLst>
              <a:ext uri="{FF2B5EF4-FFF2-40B4-BE49-F238E27FC236}">
                <a16:creationId xmlns:a16="http://schemas.microsoft.com/office/drawing/2014/main" id="{873841D5-3B31-DE42-A872-ACF6581BD10B}"/>
              </a:ext>
            </a:extLst>
          </p:cNvPr>
          <p:cNvPicPr>
            <a:picLocks noChangeAspect="1"/>
          </p:cNvPicPr>
          <p:nvPr/>
        </p:nvPicPr>
        <p:blipFill>
          <a:blip r:embed="rId3"/>
          <a:stretch>
            <a:fillRect/>
          </a:stretch>
        </p:blipFill>
        <p:spPr>
          <a:xfrm>
            <a:off x="5435600" y="5758909"/>
            <a:ext cx="1320800" cy="165100"/>
          </a:xfrm>
          <a:prstGeom prst="rect">
            <a:avLst/>
          </a:prstGeom>
        </p:spPr>
      </p:pic>
    </p:spTree>
    <p:extLst>
      <p:ext uri="{BB962C8B-B14F-4D97-AF65-F5344CB8AC3E}">
        <p14:creationId xmlns:p14="http://schemas.microsoft.com/office/powerpoint/2010/main" val="1231847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74E6D-45D0-DF4C-AEE2-6F67E7245E8E}"/>
              </a:ext>
            </a:extLst>
          </p:cNvPr>
          <p:cNvSpPr>
            <a:spLocks noGrp="1"/>
          </p:cNvSpPr>
          <p:nvPr>
            <p:ph type="title"/>
          </p:nvPr>
        </p:nvSpPr>
        <p:spPr/>
        <p:txBody>
          <a:bodyPr/>
          <a:lstStyle/>
          <a:p>
            <a:r>
              <a:rPr lang="en-US" dirty="0"/>
              <a:t>The Data</a:t>
            </a:r>
          </a:p>
        </p:txBody>
      </p:sp>
      <p:graphicFrame>
        <p:nvGraphicFramePr>
          <p:cNvPr id="5" name="Table 4">
            <a:extLst>
              <a:ext uri="{FF2B5EF4-FFF2-40B4-BE49-F238E27FC236}">
                <a16:creationId xmlns:a16="http://schemas.microsoft.com/office/drawing/2014/main" id="{0321CA0D-4986-7C4D-89F7-26C59DCF5F74}"/>
              </a:ext>
            </a:extLst>
          </p:cNvPr>
          <p:cNvGraphicFramePr>
            <a:graphicFrameLocks noGrp="1"/>
          </p:cNvGraphicFramePr>
          <p:nvPr>
            <p:extLst>
              <p:ext uri="{D42A27DB-BD31-4B8C-83A1-F6EECF244321}">
                <p14:modId xmlns:p14="http://schemas.microsoft.com/office/powerpoint/2010/main" val="158449112"/>
              </p:ext>
            </p:extLst>
          </p:nvPr>
        </p:nvGraphicFramePr>
        <p:xfrm>
          <a:off x="431915" y="1551014"/>
          <a:ext cx="5514246" cy="4678680"/>
        </p:xfrm>
        <a:graphic>
          <a:graphicData uri="http://schemas.openxmlformats.org/drawingml/2006/table">
            <a:tbl>
              <a:tblPr firstRow="1" bandRow="1">
                <a:tableStyleId>{5C22544A-7EE6-4342-B048-85BDC9FD1C3A}</a:tableStyleId>
              </a:tblPr>
              <a:tblGrid>
                <a:gridCol w="1308100">
                  <a:extLst>
                    <a:ext uri="{9D8B030D-6E8A-4147-A177-3AD203B41FA5}">
                      <a16:colId xmlns:a16="http://schemas.microsoft.com/office/drawing/2014/main" val="1948919120"/>
                    </a:ext>
                  </a:extLst>
                </a:gridCol>
                <a:gridCol w="589280">
                  <a:extLst>
                    <a:ext uri="{9D8B030D-6E8A-4147-A177-3AD203B41FA5}">
                      <a16:colId xmlns:a16="http://schemas.microsoft.com/office/drawing/2014/main" val="3684514542"/>
                    </a:ext>
                  </a:extLst>
                </a:gridCol>
                <a:gridCol w="628968">
                  <a:extLst>
                    <a:ext uri="{9D8B030D-6E8A-4147-A177-3AD203B41FA5}">
                      <a16:colId xmlns:a16="http://schemas.microsoft.com/office/drawing/2014/main" val="2893852990"/>
                    </a:ext>
                  </a:extLst>
                </a:gridCol>
                <a:gridCol w="675005">
                  <a:extLst>
                    <a:ext uri="{9D8B030D-6E8A-4147-A177-3AD203B41FA5}">
                      <a16:colId xmlns:a16="http://schemas.microsoft.com/office/drawing/2014/main" val="3956515193"/>
                    </a:ext>
                  </a:extLst>
                </a:gridCol>
                <a:gridCol w="1360805">
                  <a:extLst>
                    <a:ext uri="{9D8B030D-6E8A-4147-A177-3AD203B41FA5}">
                      <a16:colId xmlns:a16="http://schemas.microsoft.com/office/drawing/2014/main" val="3013722032"/>
                    </a:ext>
                  </a:extLst>
                </a:gridCol>
                <a:gridCol w="952088">
                  <a:extLst>
                    <a:ext uri="{9D8B030D-6E8A-4147-A177-3AD203B41FA5}">
                      <a16:colId xmlns:a16="http://schemas.microsoft.com/office/drawing/2014/main" val="1016865289"/>
                    </a:ext>
                  </a:extLst>
                </a:gridCol>
              </a:tblGrid>
              <a:tr h="0">
                <a:tc>
                  <a:txBody>
                    <a:bodyPr/>
                    <a:lstStyle/>
                    <a:p>
                      <a:r>
                        <a:rPr lang="en-US" sz="1100" b="1" i="0" dirty="0">
                          <a:latin typeface="Times New Roman" panose="02020603050405020304" pitchFamily="18" charset="0"/>
                          <a:cs typeface="Times New Roman" panose="02020603050405020304" pitchFamily="18" charset="0"/>
                        </a:rPr>
                        <a:t>Team</a:t>
                      </a:r>
                    </a:p>
                  </a:txBody>
                  <a:tcPr anchor="ctr"/>
                </a:tc>
                <a:tc>
                  <a:txBody>
                    <a:bodyPr/>
                    <a:lstStyle/>
                    <a:p>
                      <a:pPr algn="ctr"/>
                      <a:r>
                        <a:rPr lang="en-US" sz="1100" b="1" i="0" dirty="0">
                          <a:latin typeface="Times New Roman" panose="02020603050405020304" pitchFamily="18" charset="0"/>
                          <a:cs typeface="Times New Roman" panose="02020603050405020304" pitchFamily="18" charset="0"/>
                        </a:rPr>
                        <a:t>Points</a:t>
                      </a:r>
                    </a:p>
                  </a:txBody>
                  <a:tcPr anchor="ctr"/>
                </a:tc>
                <a:tc>
                  <a:txBody>
                    <a:bodyPr/>
                    <a:lstStyle/>
                    <a:p>
                      <a:pPr algn="ctr"/>
                      <a:r>
                        <a:rPr lang="en-US" sz="1100" b="1" i="0" dirty="0">
                          <a:latin typeface="Times New Roman" panose="02020603050405020304" pitchFamily="18" charset="0"/>
                          <a:cs typeface="Times New Roman" panose="02020603050405020304" pitchFamily="18" charset="0"/>
                        </a:rPr>
                        <a:t>Goals</a:t>
                      </a:r>
                    </a:p>
                    <a:p>
                      <a:pPr algn="ctr"/>
                      <a:r>
                        <a:rPr lang="en-US" sz="1100" b="1" i="0" dirty="0">
                          <a:latin typeface="Times New Roman" panose="02020603050405020304" pitchFamily="18" charset="0"/>
                          <a:cs typeface="Times New Roman" panose="02020603050405020304" pitchFamily="18" charset="0"/>
                        </a:rPr>
                        <a:t>Scored</a:t>
                      </a:r>
                    </a:p>
                  </a:txBody>
                  <a:tcPr anchor="ctr"/>
                </a:tc>
                <a:tc>
                  <a:txBody>
                    <a:bodyPr/>
                    <a:lstStyle/>
                    <a:p>
                      <a:pPr algn="ctr"/>
                      <a:r>
                        <a:rPr lang="en-US" sz="1100" b="1" i="0" dirty="0">
                          <a:latin typeface="Times New Roman" panose="02020603050405020304" pitchFamily="18" charset="0"/>
                          <a:cs typeface="Times New Roman" panose="02020603050405020304" pitchFamily="18" charset="0"/>
                        </a:rPr>
                        <a:t>Crosses</a:t>
                      </a:r>
                    </a:p>
                  </a:txBody>
                  <a:tcPr anchor="ctr"/>
                </a:tc>
                <a:tc>
                  <a:txBody>
                    <a:bodyPr/>
                    <a:lstStyle/>
                    <a:p>
                      <a:pPr algn="ctr"/>
                      <a:r>
                        <a:rPr lang="en-US" sz="1100" b="1" i="0" dirty="0">
                          <a:latin typeface="Times New Roman" panose="02020603050405020304" pitchFamily="18" charset="0"/>
                          <a:cs typeface="Times New Roman" panose="02020603050405020304" pitchFamily="18" charset="0"/>
                        </a:rPr>
                        <a:t>Completed Crosses</a:t>
                      </a:r>
                    </a:p>
                    <a:p>
                      <a:pPr algn="ctr"/>
                      <a:r>
                        <a:rPr lang="en-US" sz="1100" b="1" i="0" dirty="0">
                          <a:latin typeface="Times New Roman" panose="02020603050405020304" pitchFamily="18" charset="0"/>
                          <a:cs typeface="Times New Roman" panose="02020603050405020304" pitchFamily="18" charset="0"/>
                        </a:rPr>
                        <a:t>Into Box</a:t>
                      </a:r>
                    </a:p>
                  </a:txBody>
                  <a:tcPr anchor="ctr"/>
                </a:tc>
                <a:tc>
                  <a:txBody>
                    <a:bodyPr/>
                    <a:lstStyle/>
                    <a:p>
                      <a:pPr algn="ctr"/>
                      <a:r>
                        <a:rPr lang="en-US" sz="1100" b="1" i="0" dirty="0">
                          <a:latin typeface="Times New Roman" panose="02020603050405020304" pitchFamily="18" charset="0"/>
                          <a:cs typeface="Times New Roman" panose="02020603050405020304" pitchFamily="18" charset="0"/>
                        </a:rPr>
                        <a:t>Completed Cross Rate</a:t>
                      </a:r>
                    </a:p>
                  </a:txBody>
                  <a:tcPr anchor="ctr"/>
                </a:tc>
                <a:extLst>
                  <a:ext uri="{0D108BD9-81ED-4DB2-BD59-A6C34878D82A}">
                    <a16:rowId xmlns:a16="http://schemas.microsoft.com/office/drawing/2014/main" val="1392671"/>
                  </a:ext>
                </a:extLst>
              </a:tr>
              <a:tr h="0">
                <a:tc>
                  <a:txBody>
                    <a:bodyPr/>
                    <a:lstStyle/>
                    <a:p>
                      <a:pPr algn="l" fontAlgn="b"/>
                      <a:r>
                        <a:rPr lang="en-US" sz="1100" b="1" i="0" u="none" strike="noStrike" dirty="0">
                          <a:solidFill>
                            <a:srgbClr val="000000"/>
                          </a:solidFill>
                          <a:effectLst/>
                          <a:latin typeface="Times New Roman" panose="02020603050405020304" pitchFamily="18" charset="0"/>
                          <a:cs typeface="Times New Roman" panose="02020603050405020304" pitchFamily="18" charset="0"/>
                        </a:rPr>
                        <a:t>Atlanta 2019</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58</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58</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577</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61</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10.57 %</a:t>
                      </a:r>
                    </a:p>
                  </a:txBody>
                  <a:tcPr marL="9525" marR="9525" marT="9525" marB="0" anchor="ctr"/>
                </a:tc>
                <a:extLst>
                  <a:ext uri="{0D108BD9-81ED-4DB2-BD59-A6C34878D82A}">
                    <a16:rowId xmlns:a16="http://schemas.microsoft.com/office/drawing/2014/main" val="3650671714"/>
                  </a:ext>
                </a:extLst>
              </a:tr>
              <a:tr h="0">
                <a:tc>
                  <a:txBody>
                    <a:bodyPr/>
                    <a:lstStyle/>
                    <a:p>
                      <a:pPr algn="l" fontAlgn="b"/>
                      <a:r>
                        <a:rPr lang="en-US" sz="1100" b="1" i="0" u="none" strike="noStrike">
                          <a:solidFill>
                            <a:srgbClr val="000000"/>
                          </a:solidFill>
                          <a:effectLst/>
                          <a:latin typeface="Times New Roman" panose="02020603050405020304" pitchFamily="18" charset="0"/>
                          <a:cs typeface="Times New Roman" panose="02020603050405020304" pitchFamily="18" charset="0"/>
                        </a:rPr>
                        <a:t>Chicago 2019</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42</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55</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569</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73</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12.83 %</a:t>
                      </a:r>
                    </a:p>
                  </a:txBody>
                  <a:tcPr marL="9525" marR="9525" marT="9525" marB="0" anchor="ctr"/>
                </a:tc>
                <a:extLst>
                  <a:ext uri="{0D108BD9-81ED-4DB2-BD59-A6C34878D82A}">
                    <a16:rowId xmlns:a16="http://schemas.microsoft.com/office/drawing/2014/main" val="598936810"/>
                  </a:ext>
                </a:extLst>
              </a:tr>
              <a:tr h="0">
                <a:tc>
                  <a:txBody>
                    <a:bodyPr/>
                    <a:lstStyle/>
                    <a:p>
                      <a:pPr algn="l" fontAlgn="b"/>
                      <a:r>
                        <a:rPr lang="en-US" sz="1100" b="1" i="0" u="none" strike="noStrike">
                          <a:solidFill>
                            <a:srgbClr val="000000"/>
                          </a:solidFill>
                          <a:effectLst/>
                          <a:latin typeface="Times New Roman" panose="02020603050405020304" pitchFamily="18" charset="0"/>
                          <a:cs typeface="Times New Roman" panose="02020603050405020304" pitchFamily="18" charset="0"/>
                        </a:rPr>
                        <a:t>Colorado 2019</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42</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58</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644</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72</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11.18 %</a:t>
                      </a:r>
                    </a:p>
                  </a:txBody>
                  <a:tcPr marL="9525" marR="9525" marT="9525" marB="0" anchor="ctr"/>
                </a:tc>
                <a:extLst>
                  <a:ext uri="{0D108BD9-81ED-4DB2-BD59-A6C34878D82A}">
                    <a16:rowId xmlns:a16="http://schemas.microsoft.com/office/drawing/2014/main" val="476830695"/>
                  </a:ext>
                </a:extLst>
              </a:tr>
              <a:tr h="0">
                <a:tc>
                  <a:txBody>
                    <a:bodyPr/>
                    <a:lstStyle/>
                    <a:p>
                      <a:pPr algn="l" fontAlgn="b"/>
                      <a:r>
                        <a:rPr lang="en-US" sz="1100" b="1" i="0" u="none" strike="noStrike">
                          <a:solidFill>
                            <a:srgbClr val="000000"/>
                          </a:solidFill>
                          <a:effectLst/>
                          <a:latin typeface="Times New Roman" panose="02020603050405020304" pitchFamily="18" charset="0"/>
                          <a:cs typeface="Times New Roman" panose="02020603050405020304" pitchFamily="18" charset="0"/>
                        </a:rPr>
                        <a:t>Columbus 2019</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38</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39</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568</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67</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11.80 %</a:t>
                      </a:r>
                    </a:p>
                  </a:txBody>
                  <a:tcPr marL="9525" marR="9525" marT="9525" marB="0" anchor="ctr"/>
                </a:tc>
                <a:extLst>
                  <a:ext uri="{0D108BD9-81ED-4DB2-BD59-A6C34878D82A}">
                    <a16:rowId xmlns:a16="http://schemas.microsoft.com/office/drawing/2014/main" val="3357599749"/>
                  </a:ext>
                </a:extLst>
              </a:tr>
              <a:tr h="0">
                <a:tc>
                  <a:txBody>
                    <a:bodyPr/>
                    <a:lstStyle/>
                    <a:p>
                      <a:pPr algn="l" fontAlgn="b"/>
                      <a:r>
                        <a:rPr lang="en-US" sz="1100" b="1" i="0" u="none" strike="noStrike">
                          <a:solidFill>
                            <a:srgbClr val="000000"/>
                          </a:solidFill>
                          <a:effectLst/>
                          <a:latin typeface="Times New Roman" panose="02020603050405020304" pitchFamily="18" charset="0"/>
                          <a:cs typeface="Times New Roman" panose="02020603050405020304" pitchFamily="18" charset="0"/>
                        </a:rPr>
                        <a:t>D.C. United 2019</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50</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42</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527</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65</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12.33 %</a:t>
                      </a:r>
                    </a:p>
                  </a:txBody>
                  <a:tcPr marL="9525" marR="9525" marT="9525" marB="0" anchor="ctr"/>
                </a:tc>
                <a:extLst>
                  <a:ext uri="{0D108BD9-81ED-4DB2-BD59-A6C34878D82A}">
                    <a16:rowId xmlns:a16="http://schemas.microsoft.com/office/drawing/2014/main" val="2983011740"/>
                  </a:ext>
                </a:extLst>
              </a:tr>
              <a:tr h="0">
                <a:tc>
                  <a:txBody>
                    <a:bodyPr/>
                    <a:lstStyle/>
                    <a:p>
                      <a:pPr algn="l" fontAlgn="b"/>
                      <a:r>
                        <a:rPr lang="en-US" sz="1100" b="1" i="0" u="none" strike="noStrike">
                          <a:solidFill>
                            <a:srgbClr val="000000"/>
                          </a:solidFill>
                          <a:effectLst/>
                          <a:latin typeface="Times New Roman" panose="02020603050405020304" pitchFamily="18" charset="0"/>
                          <a:cs typeface="Times New Roman" panose="02020603050405020304" pitchFamily="18" charset="0"/>
                        </a:rPr>
                        <a:t>FC Cincinnati 2019</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24</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31</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446</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56</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12.56 %</a:t>
                      </a:r>
                    </a:p>
                  </a:txBody>
                  <a:tcPr marL="9525" marR="9525" marT="9525" marB="0" anchor="ctr"/>
                </a:tc>
                <a:extLst>
                  <a:ext uri="{0D108BD9-81ED-4DB2-BD59-A6C34878D82A}">
                    <a16:rowId xmlns:a16="http://schemas.microsoft.com/office/drawing/2014/main" val="2736588213"/>
                  </a:ext>
                </a:extLst>
              </a:tr>
              <a:tr h="0">
                <a:tc>
                  <a:txBody>
                    <a:bodyPr/>
                    <a:lstStyle/>
                    <a:p>
                      <a:pPr algn="l" fontAlgn="b"/>
                      <a:r>
                        <a:rPr lang="en-US" sz="1100" b="1" i="0" u="none" strike="noStrike">
                          <a:solidFill>
                            <a:srgbClr val="000000"/>
                          </a:solidFill>
                          <a:effectLst/>
                          <a:latin typeface="Times New Roman" panose="02020603050405020304" pitchFamily="18" charset="0"/>
                          <a:cs typeface="Times New Roman" panose="02020603050405020304" pitchFamily="18" charset="0"/>
                        </a:rPr>
                        <a:t>FC Dallas 2019</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48</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54</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491</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71</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14.46 %</a:t>
                      </a:r>
                    </a:p>
                  </a:txBody>
                  <a:tcPr marL="9525" marR="9525" marT="9525" marB="0" anchor="ctr"/>
                </a:tc>
                <a:extLst>
                  <a:ext uri="{0D108BD9-81ED-4DB2-BD59-A6C34878D82A}">
                    <a16:rowId xmlns:a16="http://schemas.microsoft.com/office/drawing/2014/main" val="2540811069"/>
                  </a:ext>
                </a:extLst>
              </a:tr>
              <a:tr h="0">
                <a:tc>
                  <a:txBody>
                    <a:bodyPr/>
                    <a:lstStyle/>
                    <a:p>
                      <a:pPr algn="l" fontAlgn="b"/>
                      <a:r>
                        <a:rPr lang="en-US" sz="1100" b="1" i="0" u="none" strike="noStrike">
                          <a:solidFill>
                            <a:srgbClr val="000000"/>
                          </a:solidFill>
                          <a:effectLst/>
                          <a:latin typeface="Times New Roman" panose="02020603050405020304" pitchFamily="18" charset="0"/>
                          <a:cs typeface="Times New Roman" panose="02020603050405020304" pitchFamily="18" charset="0"/>
                        </a:rPr>
                        <a:t>Houston 2019</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40</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49</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537</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70</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13.04 %</a:t>
                      </a:r>
                    </a:p>
                  </a:txBody>
                  <a:tcPr marL="9525" marR="9525" marT="9525" marB="0" anchor="ctr"/>
                </a:tc>
                <a:extLst>
                  <a:ext uri="{0D108BD9-81ED-4DB2-BD59-A6C34878D82A}">
                    <a16:rowId xmlns:a16="http://schemas.microsoft.com/office/drawing/2014/main" val="3479410061"/>
                  </a:ext>
                </a:extLst>
              </a:tr>
              <a:tr h="0">
                <a:tc>
                  <a:txBody>
                    <a:bodyPr/>
                    <a:lstStyle/>
                    <a:p>
                      <a:pPr algn="l" fontAlgn="b"/>
                      <a:r>
                        <a:rPr lang="en-US" sz="1100" b="1" i="0" u="none" strike="noStrike">
                          <a:solidFill>
                            <a:srgbClr val="000000"/>
                          </a:solidFill>
                          <a:effectLst/>
                          <a:latin typeface="Times New Roman" panose="02020603050405020304" pitchFamily="18" charset="0"/>
                          <a:cs typeface="Times New Roman" panose="02020603050405020304" pitchFamily="18" charset="0"/>
                        </a:rPr>
                        <a:t>LA Galaxy 2019</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51</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58</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722</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128</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17.73 %</a:t>
                      </a:r>
                    </a:p>
                  </a:txBody>
                  <a:tcPr marL="9525" marR="9525" marT="9525" marB="0" anchor="ctr"/>
                </a:tc>
                <a:extLst>
                  <a:ext uri="{0D108BD9-81ED-4DB2-BD59-A6C34878D82A}">
                    <a16:rowId xmlns:a16="http://schemas.microsoft.com/office/drawing/2014/main" val="3659713072"/>
                  </a:ext>
                </a:extLst>
              </a:tr>
              <a:tr h="0">
                <a:tc>
                  <a:txBody>
                    <a:bodyPr/>
                    <a:lstStyle/>
                    <a:p>
                      <a:pPr algn="l" fontAlgn="b"/>
                      <a:r>
                        <a:rPr lang="en-US" sz="1100" b="1" i="0" u="none" strike="noStrike">
                          <a:solidFill>
                            <a:srgbClr val="000000"/>
                          </a:solidFill>
                          <a:effectLst/>
                          <a:latin typeface="Times New Roman" panose="02020603050405020304" pitchFamily="18" charset="0"/>
                          <a:cs typeface="Times New Roman" panose="02020603050405020304" pitchFamily="18" charset="0"/>
                        </a:rPr>
                        <a:t>Los Angeles FC 2019</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72</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85</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435</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44</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10.11 %</a:t>
                      </a:r>
                    </a:p>
                  </a:txBody>
                  <a:tcPr marL="9525" marR="9525" marT="9525" marB="0" anchor="ctr"/>
                </a:tc>
                <a:extLst>
                  <a:ext uri="{0D108BD9-81ED-4DB2-BD59-A6C34878D82A}">
                    <a16:rowId xmlns:a16="http://schemas.microsoft.com/office/drawing/2014/main" val="3731574464"/>
                  </a:ext>
                </a:extLst>
              </a:tr>
              <a:tr h="0">
                <a:tc>
                  <a:txBody>
                    <a:bodyPr/>
                    <a:lstStyle/>
                    <a:p>
                      <a:pPr algn="l" fontAlgn="b"/>
                      <a:r>
                        <a:rPr lang="en-US" sz="1100" b="1" i="0" u="none" strike="noStrike">
                          <a:solidFill>
                            <a:srgbClr val="000000"/>
                          </a:solidFill>
                          <a:effectLst/>
                          <a:latin typeface="Times New Roman" panose="02020603050405020304" pitchFamily="18" charset="0"/>
                          <a:cs typeface="Times New Roman" panose="02020603050405020304" pitchFamily="18" charset="0"/>
                        </a:rPr>
                        <a:t>Minnesota 2019</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53</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52</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639</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81</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12.68 %</a:t>
                      </a:r>
                    </a:p>
                  </a:txBody>
                  <a:tcPr marL="9525" marR="9525" marT="9525" marB="0" anchor="ctr"/>
                </a:tc>
                <a:extLst>
                  <a:ext uri="{0D108BD9-81ED-4DB2-BD59-A6C34878D82A}">
                    <a16:rowId xmlns:a16="http://schemas.microsoft.com/office/drawing/2014/main" val="4022814228"/>
                  </a:ext>
                </a:extLst>
              </a:tr>
              <a:tr h="0">
                <a:tc>
                  <a:txBody>
                    <a:bodyPr/>
                    <a:lstStyle/>
                    <a:p>
                      <a:pPr algn="l" fontAlgn="b"/>
                      <a:r>
                        <a:rPr lang="en-US" sz="1100" b="1" i="0" u="none" strike="noStrike">
                          <a:solidFill>
                            <a:srgbClr val="000000"/>
                          </a:solidFill>
                          <a:effectLst/>
                          <a:latin typeface="Times New Roman" panose="02020603050405020304" pitchFamily="18" charset="0"/>
                          <a:cs typeface="Times New Roman" panose="02020603050405020304" pitchFamily="18" charset="0"/>
                        </a:rPr>
                        <a:t>Montreal 2019</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41</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47</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534</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54</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10.11 %</a:t>
                      </a:r>
                    </a:p>
                  </a:txBody>
                  <a:tcPr marL="9525" marR="9525" marT="9525" marB="0" anchor="ctr"/>
                </a:tc>
                <a:extLst>
                  <a:ext uri="{0D108BD9-81ED-4DB2-BD59-A6C34878D82A}">
                    <a16:rowId xmlns:a16="http://schemas.microsoft.com/office/drawing/2014/main" val="3078513563"/>
                  </a:ext>
                </a:extLst>
              </a:tr>
              <a:tr h="0">
                <a:tc>
                  <a:txBody>
                    <a:bodyPr/>
                    <a:lstStyle/>
                    <a:p>
                      <a:pPr algn="l" fontAlgn="b"/>
                      <a:r>
                        <a:rPr lang="en-US" sz="1100" b="1" i="0" u="none" strike="noStrike">
                          <a:solidFill>
                            <a:srgbClr val="000000"/>
                          </a:solidFill>
                          <a:effectLst/>
                          <a:latin typeface="Times New Roman" panose="02020603050405020304" pitchFamily="18" charset="0"/>
                          <a:cs typeface="Times New Roman" panose="02020603050405020304" pitchFamily="18" charset="0"/>
                        </a:rPr>
                        <a:t>New England 2019</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45</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50</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542</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77</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14.21 %</a:t>
                      </a:r>
                    </a:p>
                  </a:txBody>
                  <a:tcPr marL="9525" marR="9525" marT="9525" marB="0" anchor="ctr"/>
                </a:tc>
                <a:extLst>
                  <a:ext uri="{0D108BD9-81ED-4DB2-BD59-A6C34878D82A}">
                    <a16:rowId xmlns:a16="http://schemas.microsoft.com/office/drawing/2014/main" val="302197993"/>
                  </a:ext>
                </a:extLst>
              </a:tr>
              <a:tr h="0">
                <a:tc>
                  <a:txBody>
                    <a:bodyPr/>
                    <a:lstStyle/>
                    <a:p>
                      <a:pPr algn="l" fontAlgn="b"/>
                      <a:r>
                        <a:rPr lang="en-US" sz="1100" b="1" i="0" u="none" strike="noStrike">
                          <a:solidFill>
                            <a:srgbClr val="000000"/>
                          </a:solidFill>
                          <a:effectLst/>
                          <a:latin typeface="Times New Roman" panose="02020603050405020304" pitchFamily="18" charset="0"/>
                          <a:cs typeface="Times New Roman" panose="02020603050405020304" pitchFamily="18" charset="0"/>
                        </a:rPr>
                        <a:t>NY Red Bulls 2019</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48</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53</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614</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74</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12.05 %</a:t>
                      </a:r>
                    </a:p>
                  </a:txBody>
                  <a:tcPr marL="9525" marR="9525" marT="9525" marB="0" anchor="ctr"/>
                </a:tc>
                <a:extLst>
                  <a:ext uri="{0D108BD9-81ED-4DB2-BD59-A6C34878D82A}">
                    <a16:rowId xmlns:a16="http://schemas.microsoft.com/office/drawing/2014/main" val="3907391033"/>
                  </a:ext>
                </a:extLst>
              </a:tr>
              <a:tr h="0">
                <a:tc>
                  <a:txBody>
                    <a:bodyPr/>
                    <a:lstStyle/>
                    <a:p>
                      <a:pPr algn="l" fontAlgn="b"/>
                      <a:r>
                        <a:rPr lang="en-US" sz="1100" b="1" i="0" u="none" strike="noStrike">
                          <a:solidFill>
                            <a:srgbClr val="000000"/>
                          </a:solidFill>
                          <a:effectLst/>
                          <a:latin typeface="Times New Roman" panose="02020603050405020304" pitchFamily="18" charset="0"/>
                          <a:cs typeface="Times New Roman" panose="02020603050405020304" pitchFamily="18" charset="0"/>
                        </a:rPr>
                        <a:t>NYCFC 2019</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64</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63</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481</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82</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17.05 %</a:t>
                      </a:r>
                    </a:p>
                  </a:txBody>
                  <a:tcPr marL="9525" marR="9525" marT="9525" marB="0" anchor="ctr"/>
                </a:tc>
                <a:extLst>
                  <a:ext uri="{0D108BD9-81ED-4DB2-BD59-A6C34878D82A}">
                    <a16:rowId xmlns:a16="http://schemas.microsoft.com/office/drawing/2014/main" val="2931067190"/>
                  </a:ext>
                </a:extLst>
              </a:tr>
              <a:tr h="0">
                <a:tc>
                  <a:txBody>
                    <a:bodyPr/>
                    <a:lstStyle/>
                    <a:p>
                      <a:pPr algn="l" fontAlgn="b"/>
                      <a:r>
                        <a:rPr lang="en-US" sz="1100" b="1" i="0" u="none" strike="noStrike">
                          <a:solidFill>
                            <a:srgbClr val="000000"/>
                          </a:solidFill>
                          <a:effectLst/>
                          <a:latin typeface="Times New Roman" panose="02020603050405020304" pitchFamily="18" charset="0"/>
                          <a:cs typeface="Times New Roman" panose="02020603050405020304" pitchFamily="18" charset="0"/>
                        </a:rPr>
                        <a:t>Orlando City 2019</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37</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44</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514</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51</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9.92 %</a:t>
                      </a:r>
                    </a:p>
                  </a:txBody>
                  <a:tcPr marL="9525" marR="9525" marT="9525" marB="0" anchor="ctr"/>
                </a:tc>
                <a:extLst>
                  <a:ext uri="{0D108BD9-81ED-4DB2-BD59-A6C34878D82A}">
                    <a16:rowId xmlns:a16="http://schemas.microsoft.com/office/drawing/2014/main" val="1483274677"/>
                  </a:ext>
                </a:extLst>
              </a:tr>
              <a:tr h="0">
                <a:tc>
                  <a:txBody>
                    <a:bodyPr/>
                    <a:lstStyle/>
                    <a:p>
                      <a:pPr algn="l" fontAlgn="b"/>
                      <a:r>
                        <a:rPr lang="en-US" sz="1100" b="1" i="0" u="none" strike="noStrike">
                          <a:solidFill>
                            <a:srgbClr val="000000"/>
                          </a:solidFill>
                          <a:effectLst/>
                          <a:latin typeface="Times New Roman" panose="02020603050405020304" pitchFamily="18" charset="0"/>
                          <a:cs typeface="Times New Roman" panose="02020603050405020304" pitchFamily="18" charset="0"/>
                        </a:rPr>
                        <a:t>Philadelphia 2019</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55</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58</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556</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84</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15.11 %</a:t>
                      </a:r>
                    </a:p>
                  </a:txBody>
                  <a:tcPr marL="9525" marR="9525" marT="9525" marB="0" anchor="ctr"/>
                </a:tc>
                <a:extLst>
                  <a:ext uri="{0D108BD9-81ED-4DB2-BD59-A6C34878D82A}">
                    <a16:rowId xmlns:a16="http://schemas.microsoft.com/office/drawing/2014/main" val="3607437482"/>
                  </a:ext>
                </a:extLst>
              </a:tr>
              <a:tr h="0">
                <a:tc>
                  <a:txBody>
                    <a:bodyPr/>
                    <a:lstStyle/>
                    <a:p>
                      <a:pPr algn="l" fontAlgn="b"/>
                      <a:r>
                        <a:rPr lang="en-US" sz="1100" b="1" i="0" u="none" strike="noStrike">
                          <a:solidFill>
                            <a:srgbClr val="000000"/>
                          </a:solidFill>
                          <a:effectLst/>
                          <a:latin typeface="Times New Roman" panose="02020603050405020304" pitchFamily="18" charset="0"/>
                          <a:cs typeface="Times New Roman" panose="02020603050405020304" pitchFamily="18" charset="0"/>
                        </a:rPr>
                        <a:t>Portland 2019</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49</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52</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753</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106</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14.08 %</a:t>
                      </a:r>
                    </a:p>
                  </a:txBody>
                  <a:tcPr marL="9525" marR="9525" marT="9525" marB="0" anchor="ctr"/>
                </a:tc>
                <a:extLst>
                  <a:ext uri="{0D108BD9-81ED-4DB2-BD59-A6C34878D82A}">
                    <a16:rowId xmlns:a16="http://schemas.microsoft.com/office/drawing/2014/main" val="3774886614"/>
                  </a:ext>
                </a:extLst>
              </a:tr>
              <a:tr h="0">
                <a:tc>
                  <a:txBody>
                    <a:bodyPr/>
                    <a:lstStyle/>
                    <a:p>
                      <a:pPr algn="l" fontAlgn="b"/>
                      <a:r>
                        <a:rPr lang="en-US" sz="1100" b="1" i="0" u="none" strike="noStrike">
                          <a:solidFill>
                            <a:srgbClr val="000000"/>
                          </a:solidFill>
                          <a:effectLst/>
                          <a:latin typeface="Times New Roman" panose="02020603050405020304" pitchFamily="18" charset="0"/>
                          <a:cs typeface="Times New Roman" panose="02020603050405020304" pitchFamily="18" charset="0"/>
                        </a:rPr>
                        <a:t>Real Salt Lake 2019</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53</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46</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441</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62</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14.06 %</a:t>
                      </a:r>
                    </a:p>
                  </a:txBody>
                  <a:tcPr marL="9525" marR="9525" marT="9525" marB="0" anchor="ctr"/>
                </a:tc>
                <a:extLst>
                  <a:ext uri="{0D108BD9-81ED-4DB2-BD59-A6C34878D82A}">
                    <a16:rowId xmlns:a16="http://schemas.microsoft.com/office/drawing/2014/main" val="3237795375"/>
                  </a:ext>
                </a:extLst>
              </a:tr>
              <a:tr h="0">
                <a:tc>
                  <a:txBody>
                    <a:bodyPr/>
                    <a:lstStyle/>
                    <a:p>
                      <a:pPr algn="l" fontAlgn="b"/>
                      <a:r>
                        <a:rPr lang="en-US" sz="1100" b="1" i="0" u="none" strike="noStrike">
                          <a:solidFill>
                            <a:srgbClr val="000000"/>
                          </a:solidFill>
                          <a:effectLst/>
                          <a:latin typeface="Times New Roman" panose="02020603050405020304" pitchFamily="18" charset="0"/>
                          <a:cs typeface="Times New Roman" panose="02020603050405020304" pitchFamily="18" charset="0"/>
                        </a:rPr>
                        <a:t>San Jose 2019</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44</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52</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593</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78</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13.15 %</a:t>
                      </a:r>
                    </a:p>
                  </a:txBody>
                  <a:tcPr marL="9525" marR="9525" marT="9525" marB="0" anchor="ctr"/>
                </a:tc>
                <a:extLst>
                  <a:ext uri="{0D108BD9-81ED-4DB2-BD59-A6C34878D82A}">
                    <a16:rowId xmlns:a16="http://schemas.microsoft.com/office/drawing/2014/main" val="1328304422"/>
                  </a:ext>
                </a:extLst>
              </a:tr>
              <a:tr h="0">
                <a:tc>
                  <a:txBody>
                    <a:bodyPr/>
                    <a:lstStyle/>
                    <a:p>
                      <a:pPr algn="l" fontAlgn="b"/>
                      <a:r>
                        <a:rPr lang="en-US" sz="1100" b="1" i="0" u="none" strike="noStrike">
                          <a:solidFill>
                            <a:srgbClr val="000000"/>
                          </a:solidFill>
                          <a:effectLst/>
                          <a:latin typeface="Times New Roman" panose="02020603050405020304" pitchFamily="18" charset="0"/>
                          <a:cs typeface="Times New Roman" panose="02020603050405020304" pitchFamily="18" charset="0"/>
                        </a:rPr>
                        <a:t>Seattle 2019</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56</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52</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607</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83</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13.67 %</a:t>
                      </a:r>
                    </a:p>
                  </a:txBody>
                  <a:tcPr marL="9525" marR="9525" marT="9525" marB="0" anchor="ctr"/>
                </a:tc>
                <a:extLst>
                  <a:ext uri="{0D108BD9-81ED-4DB2-BD59-A6C34878D82A}">
                    <a16:rowId xmlns:a16="http://schemas.microsoft.com/office/drawing/2014/main" val="1069902948"/>
                  </a:ext>
                </a:extLst>
              </a:tr>
              <a:tr h="0">
                <a:tc>
                  <a:txBody>
                    <a:bodyPr/>
                    <a:lstStyle/>
                    <a:p>
                      <a:pPr algn="l" fontAlgn="b"/>
                      <a:r>
                        <a:rPr lang="en-US" sz="1100" b="1" i="0" u="none" strike="noStrike">
                          <a:solidFill>
                            <a:srgbClr val="000000"/>
                          </a:solidFill>
                          <a:effectLst/>
                          <a:latin typeface="Times New Roman" panose="02020603050405020304" pitchFamily="18" charset="0"/>
                          <a:cs typeface="Times New Roman" panose="02020603050405020304" pitchFamily="18" charset="0"/>
                        </a:rPr>
                        <a:t>Sporting KC 2019</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38</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49</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541</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69</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12.75 %</a:t>
                      </a:r>
                    </a:p>
                  </a:txBody>
                  <a:tcPr marL="9525" marR="9525" marT="9525" marB="0" anchor="ctr"/>
                </a:tc>
                <a:extLst>
                  <a:ext uri="{0D108BD9-81ED-4DB2-BD59-A6C34878D82A}">
                    <a16:rowId xmlns:a16="http://schemas.microsoft.com/office/drawing/2014/main" val="3076725515"/>
                  </a:ext>
                </a:extLst>
              </a:tr>
              <a:tr h="0">
                <a:tc>
                  <a:txBody>
                    <a:bodyPr/>
                    <a:lstStyle/>
                    <a:p>
                      <a:pPr algn="l" fontAlgn="b"/>
                      <a:r>
                        <a:rPr lang="en-US" sz="1100" b="1" i="0" u="none" strike="noStrike">
                          <a:solidFill>
                            <a:srgbClr val="000000"/>
                          </a:solidFill>
                          <a:effectLst/>
                          <a:latin typeface="Times New Roman" panose="02020603050405020304" pitchFamily="18" charset="0"/>
                          <a:cs typeface="Times New Roman" panose="02020603050405020304" pitchFamily="18" charset="0"/>
                        </a:rPr>
                        <a:t>Toronto FC 2019</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50</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57</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545</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82</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15.05 %</a:t>
                      </a:r>
                    </a:p>
                  </a:txBody>
                  <a:tcPr marL="9525" marR="9525" marT="9525" marB="0" anchor="ctr"/>
                </a:tc>
                <a:extLst>
                  <a:ext uri="{0D108BD9-81ED-4DB2-BD59-A6C34878D82A}">
                    <a16:rowId xmlns:a16="http://schemas.microsoft.com/office/drawing/2014/main" val="3172124524"/>
                  </a:ext>
                </a:extLst>
              </a:tr>
              <a:tr h="0">
                <a:tc>
                  <a:txBody>
                    <a:bodyPr/>
                    <a:lstStyle/>
                    <a:p>
                      <a:pPr algn="l" fontAlgn="b"/>
                      <a:r>
                        <a:rPr lang="en-US" sz="1100" b="1" i="0" u="none" strike="noStrike" dirty="0">
                          <a:solidFill>
                            <a:srgbClr val="000000"/>
                          </a:solidFill>
                          <a:effectLst/>
                          <a:latin typeface="Times New Roman" panose="02020603050405020304" pitchFamily="18" charset="0"/>
                          <a:cs typeface="Times New Roman" panose="02020603050405020304" pitchFamily="18" charset="0"/>
                        </a:rPr>
                        <a:t>Vancouver 2019</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34</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37</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470</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53</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11.28 %</a:t>
                      </a:r>
                    </a:p>
                  </a:txBody>
                  <a:tcPr marL="9525" marR="9525" marT="9525" marB="0" anchor="ctr"/>
                </a:tc>
                <a:extLst>
                  <a:ext uri="{0D108BD9-81ED-4DB2-BD59-A6C34878D82A}">
                    <a16:rowId xmlns:a16="http://schemas.microsoft.com/office/drawing/2014/main" val="3336262852"/>
                  </a:ext>
                </a:extLst>
              </a:tr>
            </a:tbl>
          </a:graphicData>
        </a:graphic>
      </p:graphicFrame>
      <p:graphicFrame>
        <p:nvGraphicFramePr>
          <p:cNvPr id="7" name="Table 6">
            <a:extLst>
              <a:ext uri="{FF2B5EF4-FFF2-40B4-BE49-F238E27FC236}">
                <a16:creationId xmlns:a16="http://schemas.microsoft.com/office/drawing/2014/main" id="{31997CB3-8F15-DC4C-9463-CC86551EAC58}"/>
              </a:ext>
            </a:extLst>
          </p:cNvPr>
          <p:cNvGraphicFramePr>
            <a:graphicFrameLocks noGrp="1"/>
          </p:cNvGraphicFramePr>
          <p:nvPr>
            <p:extLst>
              <p:ext uri="{D42A27DB-BD31-4B8C-83A1-F6EECF244321}">
                <p14:modId xmlns:p14="http://schemas.microsoft.com/office/powerpoint/2010/main" val="3063107204"/>
              </p:ext>
            </p:extLst>
          </p:nvPr>
        </p:nvGraphicFramePr>
        <p:xfrm>
          <a:off x="6333926" y="1551014"/>
          <a:ext cx="5445758" cy="4501515"/>
        </p:xfrm>
        <a:graphic>
          <a:graphicData uri="http://schemas.openxmlformats.org/drawingml/2006/table">
            <a:tbl>
              <a:tblPr firstRow="1" bandRow="1">
                <a:tableStyleId>{5C22544A-7EE6-4342-B048-85BDC9FD1C3A}</a:tableStyleId>
              </a:tblPr>
              <a:tblGrid>
                <a:gridCol w="1308100">
                  <a:extLst>
                    <a:ext uri="{9D8B030D-6E8A-4147-A177-3AD203B41FA5}">
                      <a16:colId xmlns:a16="http://schemas.microsoft.com/office/drawing/2014/main" val="1948919120"/>
                    </a:ext>
                  </a:extLst>
                </a:gridCol>
                <a:gridCol w="589280">
                  <a:extLst>
                    <a:ext uri="{9D8B030D-6E8A-4147-A177-3AD203B41FA5}">
                      <a16:colId xmlns:a16="http://schemas.microsoft.com/office/drawing/2014/main" val="3684514542"/>
                    </a:ext>
                  </a:extLst>
                </a:gridCol>
                <a:gridCol w="628968">
                  <a:extLst>
                    <a:ext uri="{9D8B030D-6E8A-4147-A177-3AD203B41FA5}">
                      <a16:colId xmlns:a16="http://schemas.microsoft.com/office/drawing/2014/main" val="2893852990"/>
                    </a:ext>
                  </a:extLst>
                </a:gridCol>
                <a:gridCol w="675005">
                  <a:extLst>
                    <a:ext uri="{9D8B030D-6E8A-4147-A177-3AD203B41FA5}">
                      <a16:colId xmlns:a16="http://schemas.microsoft.com/office/drawing/2014/main" val="3956515193"/>
                    </a:ext>
                  </a:extLst>
                </a:gridCol>
                <a:gridCol w="1360805">
                  <a:extLst>
                    <a:ext uri="{9D8B030D-6E8A-4147-A177-3AD203B41FA5}">
                      <a16:colId xmlns:a16="http://schemas.microsoft.com/office/drawing/2014/main" val="3013722032"/>
                    </a:ext>
                  </a:extLst>
                </a:gridCol>
                <a:gridCol w="883600">
                  <a:extLst>
                    <a:ext uri="{9D8B030D-6E8A-4147-A177-3AD203B41FA5}">
                      <a16:colId xmlns:a16="http://schemas.microsoft.com/office/drawing/2014/main" val="1016865289"/>
                    </a:ext>
                  </a:extLst>
                </a:gridCol>
              </a:tblGrid>
              <a:tr h="0">
                <a:tc>
                  <a:txBody>
                    <a:bodyPr/>
                    <a:lstStyle/>
                    <a:p>
                      <a:r>
                        <a:rPr lang="en-US" sz="1100" b="1" i="0" dirty="0">
                          <a:latin typeface="Times New Roman" panose="02020603050405020304" pitchFamily="18" charset="0"/>
                          <a:cs typeface="Times New Roman" panose="02020603050405020304" pitchFamily="18" charset="0"/>
                        </a:rPr>
                        <a:t>Team</a:t>
                      </a:r>
                    </a:p>
                  </a:txBody>
                  <a:tcPr anchor="ctr"/>
                </a:tc>
                <a:tc>
                  <a:txBody>
                    <a:bodyPr/>
                    <a:lstStyle/>
                    <a:p>
                      <a:pPr algn="ctr"/>
                      <a:r>
                        <a:rPr lang="en-US" sz="1100" b="1" i="0" dirty="0">
                          <a:latin typeface="Times New Roman" panose="02020603050405020304" pitchFamily="18" charset="0"/>
                          <a:cs typeface="Times New Roman" panose="02020603050405020304" pitchFamily="18" charset="0"/>
                        </a:rPr>
                        <a:t>Points</a:t>
                      </a:r>
                    </a:p>
                  </a:txBody>
                  <a:tcPr anchor="ctr"/>
                </a:tc>
                <a:tc>
                  <a:txBody>
                    <a:bodyPr/>
                    <a:lstStyle/>
                    <a:p>
                      <a:pPr algn="ctr"/>
                      <a:r>
                        <a:rPr lang="en-US" sz="1100" b="1" i="0" dirty="0">
                          <a:latin typeface="Times New Roman" panose="02020603050405020304" pitchFamily="18" charset="0"/>
                          <a:cs typeface="Times New Roman" panose="02020603050405020304" pitchFamily="18" charset="0"/>
                        </a:rPr>
                        <a:t>Goals</a:t>
                      </a:r>
                    </a:p>
                    <a:p>
                      <a:pPr algn="ctr"/>
                      <a:r>
                        <a:rPr lang="en-US" sz="1100" b="1" i="0" dirty="0">
                          <a:latin typeface="Times New Roman" panose="02020603050405020304" pitchFamily="18" charset="0"/>
                          <a:cs typeface="Times New Roman" panose="02020603050405020304" pitchFamily="18" charset="0"/>
                        </a:rPr>
                        <a:t>Scored</a:t>
                      </a:r>
                    </a:p>
                  </a:txBody>
                  <a:tcPr anchor="ctr"/>
                </a:tc>
                <a:tc>
                  <a:txBody>
                    <a:bodyPr/>
                    <a:lstStyle/>
                    <a:p>
                      <a:pPr algn="ctr"/>
                      <a:r>
                        <a:rPr lang="en-US" sz="1100" b="1" i="0" dirty="0">
                          <a:latin typeface="Times New Roman" panose="02020603050405020304" pitchFamily="18" charset="0"/>
                          <a:cs typeface="Times New Roman" panose="02020603050405020304" pitchFamily="18" charset="0"/>
                        </a:rPr>
                        <a:t>Crosses</a:t>
                      </a:r>
                    </a:p>
                  </a:txBody>
                  <a:tcPr anchor="ctr"/>
                </a:tc>
                <a:tc>
                  <a:txBody>
                    <a:bodyPr/>
                    <a:lstStyle/>
                    <a:p>
                      <a:pPr algn="ctr"/>
                      <a:r>
                        <a:rPr lang="en-US" sz="1100" b="1" i="0" dirty="0">
                          <a:latin typeface="Times New Roman" panose="02020603050405020304" pitchFamily="18" charset="0"/>
                          <a:cs typeface="Times New Roman" panose="02020603050405020304" pitchFamily="18" charset="0"/>
                        </a:rPr>
                        <a:t>Completed Crosses</a:t>
                      </a:r>
                    </a:p>
                    <a:p>
                      <a:pPr algn="ctr"/>
                      <a:r>
                        <a:rPr lang="en-US" sz="1100" b="1" i="0" dirty="0">
                          <a:latin typeface="Times New Roman" panose="02020603050405020304" pitchFamily="18" charset="0"/>
                          <a:cs typeface="Times New Roman" panose="02020603050405020304" pitchFamily="18" charset="0"/>
                        </a:rPr>
                        <a:t>Into Box</a:t>
                      </a:r>
                    </a:p>
                  </a:txBody>
                  <a:tcPr anchor="ctr"/>
                </a:tc>
                <a:tc>
                  <a:txBody>
                    <a:bodyPr/>
                    <a:lstStyle/>
                    <a:p>
                      <a:pPr algn="ctr"/>
                      <a:r>
                        <a:rPr lang="en-US" sz="1100" b="1" i="0" dirty="0">
                          <a:latin typeface="Times New Roman" panose="02020603050405020304" pitchFamily="18" charset="0"/>
                          <a:cs typeface="Times New Roman" panose="02020603050405020304" pitchFamily="18" charset="0"/>
                        </a:rPr>
                        <a:t>Completed Cross Rate</a:t>
                      </a:r>
                    </a:p>
                  </a:txBody>
                  <a:tcPr anchor="ctr"/>
                </a:tc>
                <a:extLst>
                  <a:ext uri="{0D108BD9-81ED-4DB2-BD59-A6C34878D82A}">
                    <a16:rowId xmlns:a16="http://schemas.microsoft.com/office/drawing/2014/main" val="1392671"/>
                  </a:ext>
                </a:extLst>
              </a:tr>
              <a:tr h="0">
                <a:tc>
                  <a:txBody>
                    <a:bodyPr/>
                    <a:lstStyle/>
                    <a:p>
                      <a:pPr algn="l" fontAlgn="b"/>
                      <a:r>
                        <a:rPr lang="en-US" sz="1100" b="1" i="0" u="none" strike="noStrike">
                          <a:solidFill>
                            <a:srgbClr val="000000"/>
                          </a:solidFill>
                          <a:effectLst/>
                          <a:latin typeface="Times New Roman" panose="02020603050405020304" pitchFamily="18" charset="0"/>
                          <a:cs typeface="Times New Roman" panose="02020603050405020304" pitchFamily="18" charset="0"/>
                        </a:rPr>
                        <a:t>Atlanta 2018</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69</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70</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607</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87</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14.33 %</a:t>
                      </a:r>
                    </a:p>
                  </a:txBody>
                  <a:tcPr marL="9525" marR="9525" marT="9525" marB="0" anchor="ctr"/>
                </a:tc>
                <a:extLst>
                  <a:ext uri="{0D108BD9-81ED-4DB2-BD59-A6C34878D82A}">
                    <a16:rowId xmlns:a16="http://schemas.microsoft.com/office/drawing/2014/main" val="3650671714"/>
                  </a:ext>
                </a:extLst>
              </a:tr>
              <a:tr h="0">
                <a:tc>
                  <a:txBody>
                    <a:bodyPr/>
                    <a:lstStyle/>
                    <a:p>
                      <a:pPr algn="l" fontAlgn="b"/>
                      <a:r>
                        <a:rPr lang="en-US" sz="1100" b="1" i="0" u="none" strike="noStrike" dirty="0">
                          <a:solidFill>
                            <a:srgbClr val="000000"/>
                          </a:solidFill>
                          <a:effectLst/>
                          <a:latin typeface="Times New Roman" panose="02020603050405020304" pitchFamily="18" charset="0"/>
                          <a:cs typeface="Times New Roman" panose="02020603050405020304" pitchFamily="18" charset="0"/>
                        </a:rPr>
                        <a:t>Chicago 2018</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32</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48</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511</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54</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10.57 %</a:t>
                      </a:r>
                    </a:p>
                  </a:txBody>
                  <a:tcPr marL="9525" marR="9525" marT="9525" marB="0" anchor="ctr"/>
                </a:tc>
                <a:extLst>
                  <a:ext uri="{0D108BD9-81ED-4DB2-BD59-A6C34878D82A}">
                    <a16:rowId xmlns:a16="http://schemas.microsoft.com/office/drawing/2014/main" val="598936810"/>
                  </a:ext>
                </a:extLst>
              </a:tr>
              <a:tr h="0">
                <a:tc>
                  <a:txBody>
                    <a:bodyPr/>
                    <a:lstStyle/>
                    <a:p>
                      <a:pPr algn="l" fontAlgn="b"/>
                      <a:r>
                        <a:rPr lang="en-US" sz="1100" b="1" i="0" u="none" strike="noStrike">
                          <a:solidFill>
                            <a:srgbClr val="000000"/>
                          </a:solidFill>
                          <a:effectLst/>
                          <a:latin typeface="Times New Roman" panose="02020603050405020304" pitchFamily="18" charset="0"/>
                          <a:cs typeface="Times New Roman" panose="02020603050405020304" pitchFamily="18" charset="0"/>
                        </a:rPr>
                        <a:t>Colorado 2018</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31</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36</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498</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53</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10.64 %</a:t>
                      </a:r>
                    </a:p>
                  </a:txBody>
                  <a:tcPr marL="9525" marR="9525" marT="9525" marB="0" anchor="ctr"/>
                </a:tc>
                <a:extLst>
                  <a:ext uri="{0D108BD9-81ED-4DB2-BD59-A6C34878D82A}">
                    <a16:rowId xmlns:a16="http://schemas.microsoft.com/office/drawing/2014/main" val="476830695"/>
                  </a:ext>
                </a:extLst>
              </a:tr>
              <a:tr h="0">
                <a:tc>
                  <a:txBody>
                    <a:bodyPr/>
                    <a:lstStyle/>
                    <a:p>
                      <a:pPr algn="l" fontAlgn="b"/>
                      <a:r>
                        <a:rPr lang="en-US" sz="1100" b="1" i="0" u="none" strike="noStrike" dirty="0">
                          <a:solidFill>
                            <a:srgbClr val="000000"/>
                          </a:solidFill>
                          <a:effectLst/>
                          <a:latin typeface="Times New Roman" panose="02020603050405020304" pitchFamily="18" charset="0"/>
                          <a:cs typeface="Times New Roman" panose="02020603050405020304" pitchFamily="18" charset="0"/>
                        </a:rPr>
                        <a:t>Columbus 2018</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51</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43</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693</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79</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11.40 %</a:t>
                      </a:r>
                    </a:p>
                  </a:txBody>
                  <a:tcPr marL="9525" marR="9525" marT="9525" marB="0" anchor="ctr"/>
                </a:tc>
                <a:extLst>
                  <a:ext uri="{0D108BD9-81ED-4DB2-BD59-A6C34878D82A}">
                    <a16:rowId xmlns:a16="http://schemas.microsoft.com/office/drawing/2014/main" val="3357599749"/>
                  </a:ext>
                </a:extLst>
              </a:tr>
              <a:tr h="0">
                <a:tc>
                  <a:txBody>
                    <a:bodyPr/>
                    <a:lstStyle/>
                    <a:p>
                      <a:pPr algn="l" fontAlgn="b"/>
                      <a:r>
                        <a:rPr lang="en-US" sz="1100" b="1" i="0" u="none" strike="noStrike">
                          <a:solidFill>
                            <a:srgbClr val="000000"/>
                          </a:solidFill>
                          <a:effectLst/>
                          <a:latin typeface="Times New Roman" panose="02020603050405020304" pitchFamily="18" charset="0"/>
                          <a:cs typeface="Times New Roman" panose="02020603050405020304" pitchFamily="18" charset="0"/>
                        </a:rPr>
                        <a:t>D.C. United 2018</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51</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60</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459</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51</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11.11 %</a:t>
                      </a:r>
                    </a:p>
                  </a:txBody>
                  <a:tcPr marL="9525" marR="9525" marT="9525" marB="0" anchor="ctr"/>
                </a:tc>
                <a:extLst>
                  <a:ext uri="{0D108BD9-81ED-4DB2-BD59-A6C34878D82A}">
                    <a16:rowId xmlns:a16="http://schemas.microsoft.com/office/drawing/2014/main" val="2983011740"/>
                  </a:ext>
                </a:extLst>
              </a:tr>
              <a:tr h="0">
                <a:tc>
                  <a:txBody>
                    <a:bodyPr/>
                    <a:lstStyle/>
                    <a:p>
                      <a:pPr algn="l" fontAlgn="b"/>
                      <a:r>
                        <a:rPr lang="en-US" sz="1100" b="1" i="0" u="none" strike="noStrike" dirty="0">
                          <a:solidFill>
                            <a:srgbClr val="000000"/>
                          </a:solidFill>
                          <a:effectLst/>
                          <a:latin typeface="Times New Roman" panose="02020603050405020304" pitchFamily="18" charset="0"/>
                          <a:cs typeface="Times New Roman" panose="02020603050405020304" pitchFamily="18" charset="0"/>
                        </a:rPr>
                        <a:t>FC Dallas 2018</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57</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52</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511</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68</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13.31 %</a:t>
                      </a:r>
                    </a:p>
                  </a:txBody>
                  <a:tcPr marL="9525" marR="9525" marT="9525" marB="0" anchor="ctr"/>
                </a:tc>
                <a:extLst>
                  <a:ext uri="{0D108BD9-81ED-4DB2-BD59-A6C34878D82A}">
                    <a16:rowId xmlns:a16="http://schemas.microsoft.com/office/drawing/2014/main" val="2736588213"/>
                  </a:ext>
                </a:extLst>
              </a:tr>
              <a:tr h="0">
                <a:tc>
                  <a:txBody>
                    <a:bodyPr/>
                    <a:lstStyle/>
                    <a:p>
                      <a:pPr algn="l" fontAlgn="b"/>
                      <a:r>
                        <a:rPr lang="en-US" sz="1100" b="1" i="0" u="none" strike="noStrike">
                          <a:solidFill>
                            <a:srgbClr val="000000"/>
                          </a:solidFill>
                          <a:effectLst/>
                          <a:latin typeface="Times New Roman" panose="02020603050405020304" pitchFamily="18" charset="0"/>
                          <a:cs typeface="Times New Roman" panose="02020603050405020304" pitchFamily="18" charset="0"/>
                        </a:rPr>
                        <a:t>Houston 2018</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38</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58</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582</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68</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11.68 %</a:t>
                      </a:r>
                    </a:p>
                  </a:txBody>
                  <a:tcPr marL="9525" marR="9525" marT="9525" marB="0" anchor="ctr"/>
                </a:tc>
                <a:extLst>
                  <a:ext uri="{0D108BD9-81ED-4DB2-BD59-A6C34878D82A}">
                    <a16:rowId xmlns:a16="http://schemas.microsoft.com/office/drawing/2014/main" val="2540811069"/>
                  </a:ext>
                </a:extLst>
              </a:tr>
              <a:tr h="0">
                <a:tc>
                  <a:txBody>
                    <a:bodyPr/>
                    <a:lstStyle/>
                    <a:p>
                      <a:pPr algn="l" fontAlgn="b"/>
                      <a:r>
                        <a:rPr lang="en-US" sz="1100" b="1" i="0" u="none" strike="noStrike">
                          <a:solidFill>
                            <a:srgbClr val="000000"/>
                          </a:solidFill>
                          <a:effectLst/>
                          <a:latin typeface="Times New Roman" panose="02020603050405020304" pitchFamily="18" charset="0"/>
                          <a:cs typeface="Times New Roman" panose="02020603050405020304" pitchFamily="18" charset="0"/>
                        </a:rPr>
                        <a:t>LA Galaxy 2018</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48</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66</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638</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86</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13.48 %</a:t>
                      </a:r>
                    </a:p>
                  </a:txBody>
                  <a:tcPr marL="9525" marR="9525" marT="9525" marB="0" anchor="ctr"/>
                </a:tc>
                <a:extLst>
                  <a:ext uri="{0D108BD9-81ED-4DB2-BD59-A6C34878D82A}">
                    <a16:rowId xmlns:a16="http://schemas.microsoft.com/office/drawing/2014/main" val="3479410061"/>
                  </a:ext>
                </a:extLst>
              </a:tr>
              <a:tr h="0">
                <a:tc>
                  <a:txBody>
                    <a:bodyPr/>
                    <a:lstStyle/>
                    <a:p>
                      <a:pPr algn="l" fontAlgn="b"/>
                      <a:r>
                        <a:rPr lang="en-US" sz="1100" b="1" i="0" u="none" strike="noStrike">
                          <a:solidFill>
                            <a:srgbClr val="000000"/>
                          </a:solidFill>
                          <a:effectLst/>
                          <a:latin typeface="Times New Roman" panose="02020603050405020304" pitchFamily="18" charset="0"/>
                          <a:cs typeface="Times New Roman" panose="02020603050405020304" pitchFamily="18" charset="0"/>
                        </a:rPr>
                        <a:t>Los Angeles FC 2018</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57</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68</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495</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53</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10.71 %</a:t>
                      </a:r>
                    </a:p>
                  </a:txBody>
                  <a:tcPr marL="9525" marR="9525" marT="9525" marB="0" anchor="ctr"/>
                </a:tc>
                <a:extLst>
                  <a:ext uri="{0D108BD9-81ED-4DB2-BD59-A6C34878D82A}">
                    <a16:rowId xmlns:a16="http://schemas.microsoft.com/office/drawing/2014/main" val="3659713072"/>
                  </a:ext>
                </a:extLst>
              </a:tr>
              <a:tr h="0">
                <a:tc>
                  <a:txBody>
                    <a:bodyPr/>
                    <a:lstStyle/>
                    <a:p>
                      <a:pPr algn="l" fontAlgn="b"/>
                      <a:r>
                        <a:rPr lang="en-US" sz="1100" b="1" i="0" u="none" strike="noStrike">
                          <a:solidFill>
                            <a:srgbClr val="000000"/>
                          </a:solidFill>
                          <a:effectLst/>
                          <a:latin typeface="Times New Roman" panose="02020603050405020304" pitchFamily="18" charset="0"/>
                          <a:cs typeface="Times New Roman" panose="02020603050405020304" pitchFamily="18" charset="0"/>
                        </a:rPr>
                        <a:t>Minnesota 2018</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36</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49</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546</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67</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12.27 %</a:t>
                      </a:r>
                    </a:p>
                  </a:txBody>
                  <a:tcPr marL="9525" marR="9525" marT="9525" marB="0" anchor="ctr"/>
                </a:tc>
                <a:extLst>
                  <a:ext uri="{0D108BD9-81ED-4DB2-BD59-A6C34878D82A}">
                    <a16:rowId xmlns:a16="http://schemas.microsoft.com/office/drawing/2014/main" val="3731574464"/>
                  </a:ext>
                </a:extLst>
              </a:tr>
              <a:tr h="0">
                <a:tc>
                  <a:txBody>
                    <a:bodyPr/>
                    <a:lstStyle/>
                    <a:p>
                      <a:pPr algn="l" fontAlgn="b"/>
                      <a:r>
                        <a:rPr lang="en-US" sz="1100" b="1" i="0" u="none" strike="noStrike">
                          <a:solidFill>
                            <a:srgbClr val="000000"/>
                          </a:solidFill>
                          <a:effectLst/>
                          <a:latin typeface="Times New Roman" panose="02020603050405020304" pitchFamily="18" charset="0"/>
                          <a:cs typeface="Times New Roman" panose="02020603050405020304" pitchFamily="18" charset="0"/>
                        </a:rPr>
                        <a:t>Montreal 2018</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46</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47</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491</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58</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11.81 %</a:t>
                      </a:r>
                    </a:p>
                  </a:txBody>
                  <a:tcPr marL="9525" marR="9525" marT="9525" marB="0" anchor="ctr"/>
                </a:tc>
                <a:extLst>
                  <a:ext uri="{0D108BD9-81ED-4DB2-BD59-A6C34878D82A}">
                    <a16:rowId xmlns:a16="http://schemas.microsoft.com/office/drawing/2014/main" val="4022814228"/>
                  </a:ext>
                </a:extLst>
              </a:tr>
              <a:tr h="0">
                <a:tc>
                  <a:txBody>
                    <a:bodyPr/>
                    <a:lstStyle/>
                    <a:p>
                      <a:pPr algn="l" fontAlgn="b"/>
                      <a:r>
                        <a:rPr lang="en-US" sz="1100" b="1" i="0" u="none" strike="noStrike">
                          <a:solidFill>
                            <a:srgbClr val="000000"/>
                          </a:solidFill>
                          <a:effectLst/>
                          <a:latin typeface="Times New Roman" panose="02020603050405020304" pitchFamily="18" charset="0"/>
                          <a:cs typeface="Times New Roman" panose="02020603050405020304" pitchFamily="18" charset="0"/>
                        </a:rPr>
                        <a:t>New England 2018</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41</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49</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667</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86</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12.89 %</a:t>
                      </a:r>
                    </a:p>
                  </a:txBody>
                  <a:tcPr marL="9525" marR="9525" marT="9525" marB="0" anchor="ctr"/>
                </a:tc>
                <a:extLst>
                  <a:ext uri="{0D108BD9-81ED-4DB2-BD59-A6C34878D82A}">
                    <a16:rowId xmlns:a16="http://schemas.microsoft.com/office/drawing/2014/main" val="3078513563"/>
                  </a:ext>
                </a:extLst>
              </a:tr>
              <a:tr h="0">
                <a:tc>
                  <a:txBody>
                    <a:bodyPr/>
                    <a:lstStyle/>
                    <a:p>
                      <a:pPr algn="l" fontAlgn="b"/>
                      <a:r>
                        <a:rPr lang="en-US" sz="1100" b="1" i="0" u="none" strike="noStrike">
                          <a:solidFill>
                            <a:srgbClr val="000000"/>
                          </a:solidFill>
                          <a:effectLst/>
                          <a:latin typeface="Times New Roman" panose="02020603050405020304" pitchFamily="18" charset="0"/>
                          <a:cs typeface="Times New Roman" panose="02020603050405020304" pitchFamily="18" charset="0"/>
                        </a:rPr>
                        <a:t>NY Red Bulls 2018</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71</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62</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590</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64</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10.85 %</a:t>
                      </a:r>
                    </a:p>
                  </a:txBody>
                  <a:tcPr marL="9525" marR="9525" marT="9525" marB="0" anchor="ctr"/>
                </a:tc>
                <a:extLst>
                  <a:ext uri="{0D108BD9-81ED-4DB2-BD59-A6C34878D82A}">
                    <a16:rowId xmlns:a16="http://schemas.microsoft.com/office/drawing/2014/main" val="302197993"/>
                  </a:ext>
                </a:extLst>
              </a:tr>
              <a:tr h="0">
                <a:tc>
                  <a:txBody>
                    <a:bodyPr/>
                    <a:lstStyle/>
                    <a:p>
                      <a:pPr algn="l" fontAlgn="b"/>
                      <a:r>
                        <a:rPr lang="en-US" sz="1100" b="1" i="0" u="none" strike="noStrike">
                          <a:solidFill>
                            <a:srgbClr val="000000"/>
                          </a:solidFill>
                          <a:effectLst/>
                          <a:latin typeface="Times New Roman" panose="02020603050405020304" pitchFamily="18" charset="0"/>
                          <a:cs typeface="Times New Roman" panose="02020603050405020304" pitchFamily="18" charset="0"/>
                        </a:rPr>
                        <a:t>NYCFC 2018</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56</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59</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578</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71</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12.28 %</a:t>
                      </a:r>
                    </a:p>
                  </a:txBody>
                  <a:tcPr marL="9525" marR="9525" marT="9525" marB="0" anchor="ctr"/>
                </a:tc>
                <a:extLst>
                  <a:ext uri="{0D108BD9-81ED-4DB2-BD59-A6C34878D82A}">
                    <a16:rowId xmlns:a16="http://schemas.microsoft.com/office/drawing/2014/main" val="3907391033"/>
                  </a:ext>
                </a:extLst>
              </a:tr>
              <a:tr h="0">
                <a:tc>
                  <a:txBody>
                    <a:bodyPr/>
                    <a:lstStyle/>
                    <a:p>
                      <a:pPr algn="l" fontAlgn="b"/>
                      <a:r>
                        <a:rPr lang="en-US" sz="1100" b="1" i="0" u="none" strike="noStrike">
                          <a:solidFill>
                            <a:srgbClr val="000000"/>
                          </a:solidFill>
                          <a:effectLst/>
                          <a:latin typeface="Times New Roman" panose="02020603050405020304" pitchFamily="18" charset="0"/>
                          <a:cs typeface="Times New Roman" panose="02020603050405020304" pitchFamily="18" charset="0"/>
                        </a:rPr>
                        <a:t>Orlando City 2018</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28</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43</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557</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60</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10.77 %</a:t>
                      </a:r>
                    </a:p>
                  </a:txBody>
                  <a:tcPr marL="9525" marR="9525" marT="9525" marB="0" anchor="ctr"/>
                </a:tc>
                <a:extLst>
                  <a:ext uri="{0D108BD9-81ED-4DB2-BD59-A6C34878D82A}">
                    <a16:rowId xmlns:a16="http://schemas.microsoft.com/office/drawing/2014/main" val="2931067190"/>
                  </a:ext>
                </a:extLst>
              </a:tr>
              <a:tr h="0">
                <a:tc>
                  <a:txBody>
                    <a:bodyPr/>
                    <a:lstStyle/>
                    <a:p>
                      <a:pPr algn="l" fontAlgn="b"/>
                      <a:r>
                        <a:rPr lang="en-US" sz="1100" b="1" i="0" u="none" strike="noStrike">
                          <a:solidFill>
                            <a:srgbClr val="000000"/>
                          </a:solidFill>
                          <a:effectLst/>
                          <a:latin typeface="Times New Roman" panose="02020603050405020304" pitchFamily="18" charset="0"/>
                          <a:cs typeface="Times New Roman" panose="02020603050405020304" pitchFamily="18" charset="0"/>
                        </a:rPr>
                        <a:t>Philadelphia 2018</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50</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49</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544</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64</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11.76 %</a:t>
                      </a:r>
                    </a:p>
                  </a:txBody>
                  <a:tcPr marL="9525" marR="9525" marT="9525" marB="0" anchor="ctr"/>
                </a:tc>
                <a:extLst>
                  <a:ext uri="{0D108BD9-81ED-4DB2-BD59-A6C34878D82A}">
                    <a16:rowId xmlns:a16="http://schemas.microsoft.com/office/drawing/2014/main" val="1483274677"/>
                  </a:ext>
                </a:extLst>
              </a:tr>
              <a:tr h="0">
                <a:tc>
                  <a:txBody>
                    <a:bodyPr/>
                    <a:lstStyle/>
                    <a:p>
                      <a:pPr algn="l" fontAlgn="b"/>
                      <a:r>
                        <a:rPr lang="en-US" sz="1100" b="1" i="0" u="none" strike="noStrike">
                          <a:solidFill>
                            <a:srgbClr val="000000"/>
                          </a:solidFill>
                          <a:effectLst/>
                          <a:latin typeface="Times New Roman" panose="02020603050405020304" pitchFamily="18" charset="0"/>
                          <a:cs typeface="Times New Roman" panose="02020603050405020304" pitchFamily="18" charset="0"/>
                        </a:rPr>
                        <a:t>Portland 2018</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54</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54</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527</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72</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13.66 %</a:t>
                      </a:r>
                    </a:p>
                  </a:txBody>
                  <a:tcPr marL="9525" marR="9525" marT="9525" marB="0" anchor="ctr"/>
                </a:tc>
                <a:extLst>
                  <a:ext uri="{0D108BD9-81ED-4DB2-BD59-A6C34878D82A}">
                    <a16:rowId xmlns:a16="http://schemas.microsoft.com/office/drawing/2014/main" val="3607437482"/>
                  </a:ext>
                </a:extLst>
              </a:tr>
              <a:tr h="0">
                <a:tc>
                  <a:txBody>
                    <a:bodyPr/>
                    <a:lstStyle/>
                    <a:p>
                      <a:pPr algn="l" fontAlgn="b"/>
                      <a:r>
                        <a:rPr lang="en-US" sz="1100" b="1" i="0" u="none" strike="noStrike">
                          <a:solidFill>
                            <a:srgbClr val="000000"/>
                          </a:solidFill>
                          <a:effectLst/>
                          <a:latin typeface="Times New Roman" panose="02020603050405020304" pitchFamily="18" charset="0"/>
                          <a:cs typeface="Times New Roman" panose="02020603050405020304" pitchFamily="18" charset="0"/>
                        </a:rPr>
                        <a:t>Real Salt Lake 2018</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49</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55</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444</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55</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12.39 %</a:t>
                      </a:r>
                    </a:p>
                  </a:txBody>
                  <a:tcPr marL="9525" marR="9525" marT="9525" marB="0" anchor="ctr"/>
                </a:tc>
                <a:extLst>
                  <a:ext uri="{0D108BD9-81ED-4DB2-BD59-A6C34878D82A}">
                    <a16:rowId xmlns:a16="http://schemas.microsoft.com/office/drawing/2014/main" val="3774886614"/>
                  </a:ext>
                </a:extLst>
              </a:tr>
              <a:tr h="0">
                <a:tc>
                  <a:txBody>
                    <a:bodyPr/>
                    <a:lstStyle/>
                    <a:p>
                      <a:pPr algn="l" fontAlgn="b"/>
                      <a:r>
                        <a:rPr lang="en-US" sz="1100" b="1" i="0" u="none" strike="noStrike">
                          <a:solidFill>
                            <a:srgbClr val="000000"/>
                          </a:solidFill>
                          <a:effectLst/>
                          <a:latin typeface="Times New Roman" panose="02020603050405020304" pitchFamily="18" charset="0"/>
                          <a:cs typeface="Times New Roman" panose="02020603050405020304" pitchFamily="18" charset="0"/>
                        </a:rPr>
                        <a:t>San Jose 2018</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21</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49</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614</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67</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10.91 %</a:t>
                      </a:r>
                    </a:p>
                  </a:txBody>
                  <a:tcPr marL="9525" marR="9525" marT="9525" marB="0" anchor="ctr"/>
                </a:tc>
                <a:extLst>
                  <a:ext uri="{0D108BD9-81ED-4DB2-BD59-A6C34878D82A}">
                    <a16:rowId xmlns:a16="http://schemas.microsoft.com/office/drawing/2014/main" val="3237795375"/>
                  </a:ext>
                </a:extLst>
              </a:tr>
              <a:tr h="0">
                <a:tc>
                  <a:txBody>
                    <a:bodyPr/>
                    <a:lstStyle/>
                    <a:p>
                      <a:pPr algn="l" fontAlgn="b"/>
                      <a:r>
                        <a:rPr lang="en-US" sz="1100" b="1" i="0" u="none" strike="noStrike">
                          <a:solidFill>
                            <a:srgbClr val="000000"/>
                          </a:solidFill>
                          <a:effectLst/>
                          <a:latin typeface="Times New Roman" panose="02020603050405020304" pitchFamily="18" charset="0"/>
                          <a:cs typeface="Times New Roman" panose="02020603050405020304" pitchFamily="18" charset="0"/>
                        </a:rPr>
                        <a:t>Seattle 2018</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59</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52</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628</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72</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11.46 %</a:t>
                      </a:r>
                    </a:p>
                  </a:txBody>
                  <a:tcPr marL="9525" marR="9525" marT="9525" marB="0" anchor="ctr"/>
                </a:tc>
                <a:extLst>
                  <a:ext uri="{0D108BD9-81ED-4DB2-BD59-A6C34878D82A}">
                    <a16:rowId xmlns:a16="http://schemas.microsoft.com/office/drawing/2014/main" val="1328304422"/>
                  </a:ext>
                </a:extLst>
              </a:tr>
              <a:tr h="0">
                <a:tc>
                  <a:txBody>
                    <a:bodyPr/>
                    <a:lstStyle/>
                    <a:p>
                      <a:pPr algn="l" fontAlgn="b"/>
                      <a:r>
                        <a:rPr lang="en-US" sz="1100" b="1" i="0" u="none" strike="noStrike">
                          <a:solidFill>
                            <a:srgbClr val="000000"/>
                          </a:solidFill>
                          <a:effectLst/>
                          <a:latin typeface="Times New Roman" panose="02020603050405020304" pitchFamily="18" charset="0"/>
                          <a:cs typeface="Times New Roman" panose="02020603050405020304" pitchFamily="18" charset="0"/>
                        </a:rPr>
                        <a:t>Sporting KC 2018</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62</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65</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598</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76</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12.71 %</a:t>
                      </a:r>
                    </a:p>
                  </a:txBody>
                  <a:tcPr marL="9525" marR="9525" marT="9525" marB="0" anchor="ctr"/>
                </a:tc>
                <a:extLst>
                  <a:ext uri="{0D108BD9-81ED-4DB2-BD59-A6C34878D82A}">
                    <a16:rowId xmlns:a16="http://schemas.microsoft.com/office/drawing/2014/main" val="1069902948"/>
                  </a:ext>
                </a:extLst>
              </a:tr>
              <a:tr h="0">
                <a:tc>
                  <a:txBody>
                    <a:bodyPr/>
                    <a:lstStyle/>
                    <a:p>
                      <a:pPr algn="l" fontAlgn="b"/>
                      <a:r>
                        <a:rPr lang="en-US" sz="1100" b="1" i="0" u="none" strike="noStrike">
                          <a:solidFill>
                            <a:srgbClr val="000000"/>
                          </a:solidFill>
                          <a:effectLst/>
                          <a:latin typeface="Times New Roman" panose="02020603050405020304" pitchFamily="18" charset="0"/>
                          <a:cs typeface="Times New Roman" panose="02020603050405020304" pitchFamily="18" charset="0"/>
                        </a:rPr>
                        <a:t>Toronto FC 2018</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36</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59</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539</a:t>
                      </a:r>
                    </a:p>
                  </a:txBody>
                  <a:tcPr marL="9525" marR="9525" marT="9525"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55</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10.20 %</a:t>
                      </a:r>
                    </a:p>
                  </a:txBody>
                  <a:tcPr marL="9525" marR="9525" marT="9525" marB="0" anchor="ctr"/>
                </a:tc>
                <a:extLst>
                  <a:ext uri="{0D108BD9-81ED-4DB2-BD59-A6C34878D82A}">
                    <a16:rowId xmlns:a16="http://schemas.microsoft.com/office/drawing/2014/main" val="3076725515"/>
                  </a:ext>
                </a:extLst>
              </a:tr>
              <a:tr h="0">
                <a:tc>
                  <a:txBody>
                    <a:bodyPr/>
                    <a:lstStyle/>
                    <a:p>
                      <a:pPr algn="l" fontAlgn="b"/>
                      <a:r>
                        <a:rPr lang="en-US" sz="1100" b="1" i="0" u="none" strike="noStrike" dirty="0">
                          <a:solidFill>
                            <a:srgbClr val="000000"/>
                          </a:solidFill>
                          <a:effectLst/>
                          <a:latin typeface="Times New Roman" panose="02020603050405020304" pitchFamily="18" charset="0"/>
                          <a:cs typeface="Times New Roman" panose="02020603050405020304" pitchFamily="18" charset="0"/>
                        </a:rPr>
                        <a:t>Vancouver 2018</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47</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54</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657</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85</a:t>
                      </a:r>
                    </a:p>
                  </a:txBody>
                  <a:tcPr marL="9525" marR="9525" marT="9525"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12.94 %</a:t>
                      </a:r>
                    </a:p>
                  </a:txBody>
                  <a:tcPr marL="9525" marR="9525" marT="9525" marB="0" anchor="ctr"/>
                </a:tc>
                <a:extLst>
                  <a:ext uri="{0D108BD9-81ED-4DB2-BD59-A6C34878D82A}">
                    <a16:rowId xmlns:a16="http://schemas.microsoft.com/office/drawing/2014/main" val="3172124524"/>
                  </a:ext>
                </a:extLst>
              </a:tr>
            </a:tbl>
          </a:graphicData>
        </a:graphic>
      </p:graphicFrame>
    </p:spTree>
    <p:extLst>
      <p:ext uri="{BB962C8B-B14F-4D97-AF65-F5344CB8AC3E}">
        <p14:creationId xmlns:p14="http://schemas.microsoft.com/office/powerpoint/2010/main" val="4075365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1F981-048A-504F-A42B-E2DFEEACD9C7}"/>
              </a:ext>
            </a:extLst>
          </p:cNvPr>
          <p:cNvSpPr>
            <a:spLocks noGrp="1"/>
          </p:cNvSpPr>
          <p:nvPr>
            <p:ph type="title"/>
          </p:nvPr>
        </p:nvSpPr>
        <p:spPr>
          <a:xfrm>
            <a:off x="646111" y="452718"/>
            <a:ext cx="9404723" cy="782695"/>
          </a:xfrm>
        </p:spPr>
        <p:txBody>
          <a:bodyPr/>
          <a:lstStyle/>
          <a:p>
            <a:r>
              <a:rPr lang="en-US" sz="3600" dirty="0"/>
              <a:t>The Data For Crosses Is Right Skewed</a:t>
            </a:r>
          </a:p>
        </p:txBody>
      </p:sp>
      <p:graphicFrame>
        <p:nvGraphicFramePr>
          <p:cNvPr id="6" name="Table 5">
            <a:extLst>
              <a:ext uri="{FF2B5EF4-FFF2-40B4-BE49-F238E27FC236}">
                <a16:creationId xmlns:a16="http://schemas.microsoft.com/office/drawing/2014/main" id="{24F4B122-30EB-3440-9F36-9848D8EE2CF8}"/>
              </a:ext>
            </a:extLst>
          </p:cNvPr>
          <p:cNvGraphicFramePr>
            <a:graphicFrameLocks noGrp="1"/>
          </p:cNvGraphicFramePr>
          <p:nvPr>
            <p:extLst>
              <p:ext uri="{D42A27DB-BD31-4B8C-83A1-F6EECF244321}">
                <p14:modId xmlns:p14="http://schemas.microsoft.com/office/powerpoint/2010/main" val="3630437907"/>
              </p:ext>
            </p:extLst>
          </p:nvPr>
        </p:nvGraphicFramePr>
        <p:xfrm>
          <a:off x="636386" y="1723417"/>
          <a:ext cx="2130485" cy="4892040"/>
        </p:xfrm>
        <a:graphic>
          <a:graphicData uri="http://schemas.openxmlformats.org/drawingml/2006/table">
            <a:tbl>
              <a:tblPr firstRow="1" bandRow="1">
                <a:tableStyleId>{5C22544A-7EE6-4342-B048-85BDC9FD1C3A}</a:tableStyleId>
              </a:tblPr>
              <a:tblGrid>
                <a:gridCol w="1415606">
                  <a:extLst>
                    <a:ext uri="{9D8B030D-6E8A-4147-A177-3AD203B41FA5}">
                      <a16:colId xmlns:a16="http://schemas.microsoft.com/office/drawing/2014/main" val="1948919120"/>
                    </a:ext>
                  </a:extLst>
                </a:gridCol>
                <a:gridCol w="714879">
                  <a:extLst>
                    <a:ext uri="{9D8B030D-6E8A-4147-A177-3AD203B41FA5}">
                      <a16:colId xmlns:a16="http://schemas.microsoft.com/office/drawing/2014/main" val="3684514542"/>
                    </a:ext>
                  </a:extLst>
                </a:gridCol>
              </a:tblGrid>
              <a:tr h="0">
                <a:tc>
                  <a:txBody>
                    <a:bodyPr/>
                    <a:lstStyle/>
                    <a:p>
                      <a:r>
                        <a:rPr lang="en-US" sz="1200" b="1" i="0" dirty="0">
                          <a:latin typeface="Times New Roman" panose="02020603050405020304" pitchFamily="18" charset="0"/>
                          <a:cs typeface="Times New Roman" panose="02020603050405020304" pitchFamily="18" charset="0"/>
                        </a:rPr>
                        <a:t>Team</a:t>
                      </a:r>
                    </a:p>
                  </a:txBody>
                  <a:tcPr/>
                </a:tc>
                <a:tc>
                  <a:txBody>
                    <a:bodyPr/>
                    <a:lstStyle/>
                    <a:p>
                      <a:pPr algn="ctr"/>
                      <a:r>
                        <a:rPr lang="en-US" sz="1200" b="1" i="0" dirty="0">
                          <a:latin typeface="Times New Roman" panose="02020603050405020304" pitchFamily="18" charset="0"/>
                          <a:cs typeface="Times New Roman" panose="02020603050405020304" pitchFamily="18" charset="0"/>
                        </a:rPr>
                        <a:t>Crosses</a:t>
                      </a:r>
                    </a:p>
                  </a:txBody>
                  <a:tcPr/>
                </a:tc>
                <a:extLst>
                  <a:ext uri="{0D108BD9-81ED-4DB2-BD59-A6C34878D82A}">
                    <a16:rowId xmlns:a16="http://schemas.microsoft.com/office/drawing/2014/main" val="1392671"/>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Portland 2019</a:t>
                      </a:r>
                    </a:p>
                  </a:txBody>
                  <a:tcPr marL="9525" marR="9525" marT="9525" marB="0" anchor="b">
                    <a:solidFill>
                      <a:srgbClr val="FFFF00"/>
                    </a:solidFill>
                  </a:tcPr>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753</a:t>
                      </a:r>
                    </a:p>
                  </a:txBody>
                  <a:tcPr marL="9525" marR="9525" marT="9525" marB="0" anchor="b">
                    <a:solidFill>
                      <a:srgbClr val="FFFF00"/>
                    </a:solidFill>
                  </a:tcPr>
                </a:tc>
                <a:extLst>
                  <a:ext uri="{0D108BD9-81ED-4DB2-BD59-A6C34878D82A}">
                    <a16:rowId xmlns:a16="http://schemas.microsoft.com/office/drawing/2014/main" val="3650671714"/>
                  </a:ext>
                </a:extLst>
              </a:tr>
              <a:tr h="0">
                <a:tc>
                  <a:txBody>
                    <a:bodyPr/>
                    <a:lstStyle/>
                    <a:p>
                      <a:pPr algn="l" fontAlgn="b"/>
                      <a:r>
                        <a:rPr lang="en-US" sz="1200" b="1" i="0" u="none" strike="noStrike" dirty="0">
                          <a:solidFill>
                            <a:srgbClr val="000000"/>
                          </a:solidFill>
                          <a:effectLst/>
                          <a:latin typeface="Times New Roman" panose="02020603050405020304" pitchFamily="18" charset="0"/>
                          <a:cs typeface="Times New Roman" panose="02020603050405020304" pitchFamily="18" charset="0"/>
                        </a:rPr>
                        <a:t>LA Galaxy 2019</a:t>
                      </a:r>
                    </a:p>
                  </a:txBody>
                  <a:tcPr marL="9525" marR="9525" marT="9525" marB="0" anchor="b">
                    <a:solidFill>
                      <a:srgbClr val="FFFF00"/>
                    </a:solidFill>
                  </a:tcPr>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722</a:t>
                      </a:r>
                    </a:p>
                  </a:txBody>
                  <a:tcPr marL="9525" marR="9525" marT="9525" marB="0" anchor="b">
                    <a:solidFill>
                      <a:srgbClr val="FFFF00"/>
                    </a:solidFill>
                  </a:tcPr>
                </a:tc>
                <a:extLst>
                  <a:ext uri="{0D108BD9-81ED-4DB2-BD59-A6C34878D82A}">
                    <a16:rowId xmlns:a16="http://schemas.microsoft.com/office/drawing/2014/main" val="598936810"/>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Colorado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644</a:t>
                      </a:r>
                    </a:p>
                  </a:txBody>
                  <a:tcPr marL="9525" marR="9525" marT="9525" marB="0" anchor="b"/>
                </a:tc>
                <a:extLst>
                  <a:ext uri="{0D108BD9-81ED-4DB2-BD59-A6C34878D82A}">
                    <a16:rowId xmlns:a16="http://schemas.microsoft.com/office/drawing/2014/main" val="476830695"/>
                  </a:ext>
                </a:extLst>
              </a:tr>
              <a:tr h="0">
                <a:tc>
                  <a:txBody>
                    <a:bodyPr/>
                    <a:lstStyle/>
                    <a:p>
                      <a:pPr algn="l" fontAlgn="b"/>
                      <a:r>
                        <a:rPr lang="en-US" sz="1200" b="1" i="0" u="none" strike="noStrike" dirty="0">
                          <a:solidFill>
                            <a:srgbClr val="000000"/>
                          </a:solidFill>
                          <a:effectLst/>
                          <a:latin typeface="Times New Roman" panose="02020603050405020304" pitchFamily="18" charset="0"/>
                          <a:cs typeface="Times New Roman" panose="02020603050405020304" pitchFamily="18" charset="0"/>
                        </a:rPr>
                        <a:t>Minnesota 2019</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639</a:t>
                      </a:r>
                    </a:p>
                  </a:txBody>
                  <a:tcPr marL="9525" marR="9525" marT="9525" marB="0" anchor="b"/>
                </a:tc>
                <a:extLst>
                  <a:ext uri="{0D108BD9-81ED-4DB2-BD59-A6C34878D82A}">
                    <a16:rowId xmlns:a16="http://schemas.microsoft.com/office/drawing/2014/main" val="3357599749"/>
                  </a:ext>
                </a:extLst>
              </a:tr>
              <a:tr h="0">
                <a:tc>
                  <a:txBody>
                    <a:bodyPr/>
                    <a:lstStyle/>
                    <a:p>
                      <a:pPr algn="l" fontAlgn="b"/>
                      <a:r>
                        <a:rPr lang="en-US" sz="1200" b="1" i="0" u="none" strike="noStrike" dirty="0">
                          <a:solidFill>
                            <a:srgbClr val="000000"/>
                          </a:solidFill>
                          <a:effectLst/>
                          <a:latin typeface="Times New Roman" panose="02020603050405020304" pitchFamily="18" charset="0"/>
                          <a:cs typeface="Times New Roman" panose="02020603050405020304" pitchFamily="18" charset="0"/>
                        </a:rPr>
                        <a:t>NY Red Bulls 2019</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614</a:t>
                      </a:r>
                    </a:p>
                  </a:txBody>
                  <a:tcPr marL="9525" marR="9525" marT="9525" marB="0" anchor="b"/>
                </a:tc>
                <a:extLst>
                  <a:ext uri="{0D108BD9-81ED-4DB2-BD59-A6C34878D82A}">
                    <a16:rowId xmlns:a16="http://schemas.microsoft.com/office/drawing/2014/main" val="2983011740"/>
                  </a:ext>
                </a:extLst>
              </a:tr>
              <a:tr h="0">
                <a:tc>
                  <a:txBody>
                    <a:bodyPr/>
                    <a:lstStyle/>
                    <a:p>
                      <a:pPr algn="l" fontAlgn="b"/>
                      <a:r>
                        <a:rPr lang="en-US" sz="1200" b="1" i="0" u="none" strike="noStrike" dirty="0">
                          <a:solidFill>
                            <a:srgbClr val="000000"/>
                          </a:solidFill>
                          <a:effectLst/>
                          <a:latin typeface="Times New Roman" panose="02020603050405020304" pitchFamily="18" charset="0"/>
                          <a:cs typeface="Times New Roman" panose="02020603050405020304" pitchFamily="18" charset="0"/>
                        </a:rPr>
                        <a:t>Seattle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607</a:t>
                      </a:r>
                    </a:p>
                  </a:txBody>
                  <a:tcPr marL="9525" marR="9525" marT="9525" marB="0" anchor="b"/>
                </a:tc>
                <a:extLst>
                  <a:ext uri="{0D108BD9-81ED-4DB2-BD59-A6C34878D82A}">
                    <a16:rowId xmlns:a16="http://schemas.microsoft.com/office/drawing/2014/main" val="2736588213"/>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San Jose 2019</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593</a:t>
                      </a:r>
                    </a:p>
                  </a:txBody>
                  <a:tcPr marL="9525" marR="9525" marT="9525" marB="0" anchor="b"/>
                </a:tc>
                <a:extLst>
                  <a:ext uri="{0D108BD9-81ED-4DB2-BD59-A6C34878D82A}">
                    <a16:rowId xmlns:a16="http://schemas.microsoft.com/office/drawing/2014/main" val="2540811069"/>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Atlanta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577</a:t>
                      </a:r>
                    </a:p>
                  </a:txBody>
                  <a:tcPr marL="9525" marR="9525" marT="9525" marB="0" anchor="b"/>
                </a:tc>
                <a:extLst>
                  <a:ext uri="{0D108BD9-81ED-4DB2-BD59-A6C34878D82A}">
                    <a16:rowId xmlns:a16="http://schemas.microsoft.com/office/drawing/2014/main" val="3479410061"/>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Chicago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569</a:t>
                      </a:r>
                    </a:p>
                  </a:txBody>
                  <a:tcPr marL="9525" marR="9525" marT="9525" marB="0" anchor="b"/>
                </a:tc>
                <a:extLst>
                  <a:ext uri="{0D108BD9-81ED-4DB2-BD59-A6C34878D82A}">
                    <a16:rowId xmlns:a16="http://schemas.microsoft.com/office/drawing/2014/main" val="3659713072"/>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Columbus 2019</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568</a:t>
                      </a:r>
                    </a:p>
                  </a:txBody>
                  <a:tcPr marL="9525" marR="9525" marT="9525" marB="0" anchor="b"/>
                </a:tc>
                <a:extLst>
                  <a:ext uri="{0D108BD9-81ED-4DB2-BD59-A6C34878D82A}">
                    <a16:rowId xmlns:a16="http://schemas.microsoft.com/office/drawing/2014/main" val="3731574464"/>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Philadelphia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556</a:t>
                      </a:r>
                    </a:p>
                  </a:txBody>
                  <a:tcPr marL="9525" marR="9525" marT="9525" marB="0" anchor="b"/>
                </a:tc>
                <a:extLst>
                  <a:ext uri="{0D108BD9-81ED-4DB2-BD59-A6C34878D82A}">
                    <a16:rowId xmlns:a16="http://schemas.microsoft.com/office/drawing/2014/main" val="4022814228"/>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Toronto FC 2019</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545</a:t>
                      </a:r>
                    </a:p>
                  </a:txBody>
                  <a:tcPr marL="9525" marR="9525" marT="9525" marB="0" anchor="b"/>
                </a:tc>
                <a:extLst>
                  <a:ext uri="{0D108BD9-81ED-4DB2-BD59-A6C34878D82A}">
                    <a16:rowId xmlns:a16="http://schemas.microsoft.com/office/drawing/2014/main" val="3078513563"/>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New England 2019</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542</a:t>
                      </a:r>
                    </a:p>
                  </a:txBody>
                  <a:tcPr marL="9525" marR="9525" marT="9525" marB="0" anchor="b"/>
                </a:tc>
                <a:extLst>
                  <a:ext uri="{0D108BD9-81ED-4DB2-BD59-A6C34878D82A}">
                    <a16:rowId xmlns:a16="http://schemas.microsoft.com/office/drawing/2014/main" val="302197993"/>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Sporting KC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541</a:t>
                      </a:r>
                    </a:p>
                  </a:txBody>
                  <a:tcPr marL="9525" marR="9525" marT="9525" marB="0" anchor="b"/>
                </a:tc>
                <a:extLst>
                  <a:ext uri="{0D108BD9-81ED-4DB2-BD59-A6C34878D82A}">
                    <a16:rowId xmlns:a16="http://schemas.microsoft.com/office/drawing/2014/main" val="3907391033"/>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Houston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537</a:t>
                      </a:r>
                    </a:p>
                  </a:txBody>
                  <a:tcPr marL="9525" marR="9525" marT="9525" marB="0" anchor="b"/>
                </a:tc>
                <a:extLst>
                  <a:ext uri="{0D108BD9-81ED-4DB2-BD59-A6C34878D82A}">
                    <a16:rowId xmlns:a16="http://schemas.microsoft.com/office/drawing/2014/main" val="2931067190"/>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Montreal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534</a:t>
                      </a:r>
                    </a:p>
                  </a:txBody>
                  <a:tcPr marL="9525" marR="9525" marT="9525" marB="0" anchor="b"/>
                </a:tc>
                <a:extLst>
                  <a:ext uri="{0D108BD9-81ED-4DB2-BD59-A6C34878D82A}">
                    <a16:rowId xmlns:a16="http://schemas.microsoft.com/office/drawing/2014/main" val="1483274677"/>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D.C. United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527</a:t>
                      </a:r>
                    </a:p>
                  </a:txBody>
                  <a:tcPr marL="9525" marR="9525" marT="9525" marB="0" anchor="b"/>
                </a:tc>
                <a:extLst>
                  <a:ext uri="{0D108BD9-81ED-4DB2-BD59-A6C34878D82A}">
                    <a16:rowId xmlns:a16="http://schemas.microsoft.com/office/drawing/2014/main" val="3607437482"/>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Orlando City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514</a:t>
                      </a:r>
                    </a:p>
                  </a:txBody>
                  <a:tcPr marL="9525" marR="9525" marT="9525" marB="0" anchor="b"/>
                </a:tc>
                <a:extLst>
                  <a:ext uri="{0D108BD9-81ED-4DB2-BD59-A6C34878D82A}">
                    <a16:rowId xmlns:a16="http://schemas.microsoft.com/office/drawing/2014/main" val="3774886614"/>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FC Dallas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491</a:t>
                      </a:r>
                    </a:p>
                  </a:txBody>
                  <a:tcPr marL="9525" marR="9525" marT="9525" marB="0" anchor="b"/>
                </a:tc>
                <a:extLst>
                  <a:ext uri="{0D108BD9-81ED-4DB2-BD59-A6C34878D82A}">
                    <a16:rowId xmlns:a16="http://schemas.microsoft.com/office/drawing/2014/main" val="3237795375"/>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NYCFC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481</a:t>
                      </a:r>
                    </a:p>
                  </a:txBody>
                  <a:tcPr marL="9525" marR="9525" marT="9525" marB="0" anchor="b"/>
                </a:tc>
                <a:extLst>
                  <a:ext uri="{0D108BD9-81ED-4DB2-BD59-A6C34878D82A}">
                    <a16:rowId xmlns:a16="http://schemas.microsoft.com/office/drawing/2014/main" val="1328304422"/>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Vancouver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470</a:t>
                      </a:r>
                    </a:p>
                  </a:txBody>
                  <a:tcPr marL="9525" marR="9525" marT="9525" marB="0" anchor="b"/>
                </a:tc>
                <a:extLst>
                  <a:ext uri="{0D108BD9-81ED-4DB2-BD59-A6C34878D82A}">
                    <a16:rowId xmlns:a16="http://schemas.microsoft.com/office/drawing/2014/main" val="1069902948"/>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FC Cincinnati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446</a:t>
                      </a:r>
                    </a:p>
                  </a:txBody>
                  <a:tcPr marL="9525" marR="9525" marT="9525" marB="0" anchor="b"/>
                </a:tc>
                <a:extLst>
                  <a:ext uri="{0D108BD9-81ED-4DB2-BD59-A6C34878D82A}">
                    <a16:rowId xmlns:a16="http://schemas.microsoft.com/office/drawing/2014/main" val="3076725515"/>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Real Salt Lake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441</a:t>
                      </a:r>
                    </a:p>
                  </a:txBody>
                  <a:tcPr marL="9525" marR="9525" marT="9525" marB="0" anchor="b"/>
                </a:tc>
                <a:extLst>
                  <a:ext uri="{0D108BD9-81ED-4DB2-BD59-A6C34878D82A}">
                    <a16:rowId xmlns:a16="http://schemas.microsoft.com/office/drawing/2014/main" val="3172124524"/>
                  </a:ext>
                </a:extLst>
              </a:tr>
              <a:tr h="0">
                <a:tc>
                  <a:txBody>
                    <a:bodyPr/>
                    <a:lstStyle/>
                    <a:p>
                      <a:pPr algn="l" fontAlgn="b"/>
                      <a:r>
                        <a:rPr lang="en-US" sz="1200" b="1" i="0" u="none" strike="noStrike" dirty="0">
                          <a:solidFill>
                            <a:srgbClr val="000000"/>
                          </a:solidFill>
                          <a:effectLst/>
                          <a:latin typeface="Times New Roman" panose="02020603050405020304" pitchFamily="18" charset="0"/>
                          <a:cs typeface="Times New Roman" panose="02020603050405020304" pitchFamily="18" charset="0"/>
                        </a:rPr>
                        <a:t>Los Angeles FC 2019</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435</a:t>
                      </a:r>
                    </a:p>
                  </a:txBody>
                  <a:tcPr marL="9525" marR="9525" marT="9525" marB="0" anchor="b"/>
                </a:tc>
                <a:extLst>
                  <a:ext uri="{0D108BD9-81ED-4DB2-BD59-A6C34878D82A}">
                    <a16:rowId xmlns:a16="http://schemas.microsoft.com/office/drawing/2014/main" val="3336262852"/>
                  </a:ext>
                </a:extLst>
              </a:tr>
            </a:tbl>
          </a:graphicData>
        </a:graphic>
      </p:graphicFrame>
      <p:pic>
        <p:nvPicPr>
          <p:cNvPr id="3" name="Picture 2">
            <a:extLst>
              <a:ext uri="{FF2B5EF4-FFF2-40B4-BE49-F238E27FC236}">
                <a16:creationId xmlns:a16="http://schemas.microsoft.com/office/drawing/2014/main" id="{98E14A65-51E0-C940-865E-431E3D4DC153}"/>
              </a:ext>
            </a:extLst>
          </p:cNvPr>
          <p:cNvPicPr>
            <a:picLocks noChangeAspect="1"/>
          </p:cNvPicPr>
          <p:nvPr/>
        </p:nvPicPr>
        <p:blipFill>
          <a:blip r:embed="rId2"/>
          <a:stretch>
            <a:fillRect/>
          </a:stretch>
        </p:blipFill>
        <p:spPr>
          <a:xfrm>
            <a:off x="7138806" y="1649379"/>
            <a:ext cx="4389789" cy="2835072"/>
          </a:xfrm>
          <a:prstGeom prst="rect">
            <a:avLst/>
          </a:prstGeom>
        </p:spPr>
      </p:pic>
      <p:graphicFrame>
        <p:nvGraphicFramePr>
          <p:cNvPr id="9" name="Table 8">
            <a:extLst>
              <a:ext uri="{FF2B5EF4-FFF2-40B4-BE49-F238E27FC236}">
                <a16:creationId xmlns:a16="http://schemas.microsoft.com/office/drawing/2014/main" id="{51E8369E-57C7-394C-B50F-F032CB7F188E}"/>
              </a:ext>
            </a:extLst>
          </p:cNvPr>
          <p:cNvGraphicFramePr>
            <a:graphicFrameLocks noGrp="1"/>
          </p:cNvGraphicFramePr>
          <p:nvPr>
            <p:extLst>
              <p:ext uri="{D42A27DB-BD31-4B8C-83A1-F6EECF244321}">
                <p14:modId xmlns:p14="http://schemas.microsoft.com/office/powerpoint/2010/main" val="4111127203"/>
              </p:ext>
            </p:extLst>
          </p:nvPr>
        </p:nvGraphicFramePr>
        <p:xfrm>
          <a:off x="3551441" y="1723417"/>
          <a:ext cx="2290559" cy="4699635"/>
        </p:xfrm>
        <a:graphic>
          <a:graphicData uri="http://schemas.openxmlformats.org/drawingml/2006/table">
            <a:tbl>
              <a:tblPr firstRow="1" bandRow="1">
                <a:tableStyleId>{5C22544A-7EE6-4342-B048-85BDC9FD1C3A}</a:tableStyleId>
              </a:tblPr>
              <a:tblGrid>
                <a:gridCol w="1415606">
                  <a:extLst>
                    <a:ext uri="{9D8B030D-6E8A-4147-A177-3AD203B41FA5}">
                      <a16:colId xmlns:a16="http://schemas.microsoft.com/office/drawing/2014/main" val="1948919120"/>
                    </a:ext>
                  </a:extLst>
                </a:gridCol>
                <a:gridCol w="874953">
                  <a:extLst>
                    <a:ext uri="{9D8B030D-6E8A-4147-A177-3AD203B41FA5}">
                      <a16:colId xmlns:a16="http://schemas.microsoft.com/office/drawing/2014/main" val="3684514542"/>
                    </a:ext>
                  </a:extLst>
                </a:gridCol>
              </a:tblGrid>
              <a:tr h="0">
                <a:tc>
                  <a:txBody>
                    <a:bodyPr/>
                    <a:lstStyle/>
                    <a:p>
                      <a:r>
                        <a:rPr lang="en-US" sz="1200" b="1" i="0" dirty="0">
                          <a:latin typeface="Times New Roman" panose="02020603050405020304" pitchFamily="18" charset="0"/>
                          <a:cs typeface="Times New Roman" panose="02020603050405020304" pitchFamily="18" charset="0"/>
                        </a:rPr>
                        <a:t>Team</a:t>
                      </a:r>
                    </a:p>
                  </a:txBody>
                  <a:tcPr/>
                </a:tc>
                <a:tc>
                  <a:txBody>
                    <a:bodyPr/>
                    <a:lstStyle/>
                    <a:p>
                      <a:pPr algn="ctr"/>
                      <a:r>
                        <a:rPr lang="en-US" sz="1200" b="1" i="0" dirty="0">
                          <a:latin typeface="Times New Roman" panose="02020603050405020304" pitchFamily="18" charset="0"/>
                          <a:cs typeface="Times New Roman" panose="02020603050405020304" pitchFamily="18" charset="0"/>
                        </a:rPr>
                        <a:t>Crosses</a:t>
                      </a:r>
                    </a:p>
                  </a:txBody>
                  <a:tcPr/>
                </a:tc>
                <a:extLst>
                  <a:ext uri="{0D108BD9-81ED-4DB2-BD59-A6C34878D82A}">
                    <a16:rowId xmlns:a16="http://schemas.microsoft.com/office/drawing/2014/main" val="1392671"/>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Columbus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693</a:t>
                      </a:r>
                    </a:p>
                  </a:txBody>
                  <a:tcPr marL="9525" marR="9525" marT="9525" marB="0" anchor="b"/>
                </a:tc>
                <a:extLst>
                  <a:ext uri="{0D108BD9-81ED-4DB2-BD59-A6C34878D82A}">
                    <a16:rowId xmlns:a16="http://schemas.microsoft.com/office/drawing/2014/main" val="3650671714"/>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New England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667</a:t>
                      </a:r>
                    </a:p>
                  </a:txBody>
                  <a:tcPr marL="9525" marR="9525" marT="9525" marB="0" anchor="b"/>
                </a:tc>
                <a:extLst>
                  <a:ext uri="{0D108BD9-81ED-4DB2-BD59-A6C34878D82A}">
                    <a16:rowId xmlns:a16="http://schemas.microsoft.com/office/drawing/2014/main" val="598936810"/>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Vancouver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657</a:t>
                      </a:r>
                    </a:p>
                  </a:txBody>
                  <a:tcPr marL="9525" marR="9525" marT="9525" marB="0" anchor="b"/>
                </a:tc>
                <a:extLst>
                  <a:ext uri="{0D108BD9-81ED-4DB2-BD59-A6C34878D82A}">
                    <a16:rowId xmlns:a16="http://schemas.microsoft.com/office/drawing/2014/main" val="476830695"/>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LA Galaxy 2018</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638</a:t>
                      </a:r>
                    </a:p>
                  </a:txBody>
                  <a:tcPr marL="9525" marR="9525" marT="9525" marB="0" anchor="b"/>
                </a:tc>
                <a:extLst>
                  <a:ext uri="{0D108BD9-81ED-4DB2-BD59-A6C34878D82A}">
                    <a16:rowId xmlns:a16="http://schemas.microsoft.com/office/drawing/2014/main" val="3357599749"/>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Seattle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628</a:t>
                      </a:r>
                    </a:p>
                  </a:txBody>
                  <a:tcPr marL="9525" marR="9525" marT="9525" marB="0" anchor="b"/>
                </a:tc>
                <a:extLst>
                  <a:ext uri="{0D108BD9-81ED-4DB2-BD59-A6C34878D82A}">
                    <a16:rowId xmlns:a16="http://schemas.microsoft.com/office/drawing/2014/main" val="2983011740"/>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San Jose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614</a:t>
                      </a:r>
                    </a:p>
                  </a:txBody>
                  <a:tcPr marL="9525" marR="9525" marT="9525" marB="0" anchor="b"/>
                </a:tc>
                <a:extLst>
                  <a:ext uri="{0D108BD9-81ED-4DB2-BD59-A6C34878D82A}">
                    <a16:rowId xmlns:a16="http://schemas.microsoft.com/office/drawing/2014/main" val="2736588213"/>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Atlanta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607</a:t>
                      </a:r>
                    </a:p>
                  </a:txBody>
                  <a:tcPr marL="9525" marR="9525" marT="9525" marB="0" anchor="b"/>
                </a:tc>
                <a:extLst>
                  <a:ext uri="{0D108BD9-81ED-4DB2-BD59-A6C34878D82A}">
                    <a16:rowId xmlns:a16="http://schemas.microsoft.com/office/drawing/2014/main" val="2540811069"/>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Sporting KC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598</a:t>
                      </a:r>
                    </a:p>
                  </a:txBody>
                  <a:tcPr marL="9525" marR="9525" marT="9525" marB="0" anchor="b"/>
                </a:tc>
                <a:extLst>
                  <a:ext uri="{0D108BD9-81ED-4DB2-BD59-A6C34878D82A}">
                    <a16:rowId xmlns:a16="http://schemas.microsoft.com/office/drawing/2014/main" val="3479410061"/>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NY Red Bulls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590</a:t>
                      </a:r>
                    </a:p>
                  </a:txBody>
                  <a:tcPr marL="9525" marR="9525" marT="9525" marB="0" anchor="b"/>
                </a:tc>
                <a:extLst>
                  <a:ext uri="{0D108BD9-81ED-4DB2-BD59-A6C34878D82A}">
                    <a16:rowId xmlns:a16="http://schemas.microsoft.com/office/drawing/2014/main" val="3659713072"/>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Houston 2018</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582</a:t>
                      </a:r>
                    </a:p>
                  </a:txBody>
                  <a:tcPr marL="9525" marR="9525" marT="9525" marB="0" anchor="b"/>
                </a:tc>
                <a:extLst>
                  <a:ext uri="{0D108BD9-81ED-4DB2-BD59-A6C34878D82A}">
                    <a16:rowId xmlns:a16="http://schemas.microsoft.com/office/drawing/2014/main" val="3731574464"/>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NYCFC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578</a:t>
                      </a:r>
                    </a:p>
                  </a:txBody>
                  <a:tcPr marL="9525" marR="9525" marT="9525" marB="0" anchor="b"/>
                </a:tc>
                <a:extLst>
                  <a:ext uri="{0D108BD9-81ED-4DB2-BD59-A6C34878D82A}">
                    <a16:rowId xmlns:a16="http://schemas.microsoft.com/office/drawing/2014/main" val="4022814228"/>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Orlando City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557</a:t>
                      </a:r>
                    </a:p>
                  </a:txBody>
                  <a:tcPr marL="9525" marR="9525" marT="9525" marB="0" anchor="b"/>
                </a:tc>
                <a:extLst>
                  <a:ext uri="{0D108BD9-81ED-4DB2-BD59-A6C34878D82A}">
                    <a16:rowId xmlns:a16="http://schemas.microsoft.com/office/drawing/2014/main" val="3078513563"/>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Minnesota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546</a:t>
                      </a:r>
                    </a:p>
                  </a:txBody>
                  <a:tcPr marL="9525" marR="9525" marT="9525" marB="0" anchor="b"/>
                </a:tc>
                <a:extLst>
                  <a:ext uri="{0D108BD9-81ED-4DB2-BD59-A6C34878D82A}">
                    <a16:rowId xmlns:a16="http://schemas.microsoft.com/office/drawing/2014/main" val="302197993"/>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Philadelphia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544</a:t>
                      </a:r>
                    </a:p>
                  </a:txBody>
                  <a:tcPr marL="9525" marR="9525" marT="9525" marB="0" anchor="b"/>
                </a:tc>
                <a:extLst>
                  <a:ext uri="{0D108BD9-81ED-4DB2-BD59-A6C34878D82A}">
                    <a16:rowId xmlns:a16="http://schemas.microsoft.com/office/drawing/2014/main" val="3907391033"/>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Toronto FC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539</a:t>
                      </a:r>
                    </a:p>
                  </a:txBody>
                  <a:tcPr marL="9525" marR="9525" marT="9525" marB="0" anchor="b"/>
                </a:tc>
                <a:extLst>
                  <a:ext uri="{0D108BD9-81ED-4DB2-BD59-A6C34878D82A}">
                    <a16:rowId xmlns:a16="http://schemas.microsoft.com/office/drawing/2014/main" val="2931067190"/>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Portland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527</a:t>
                      </a:r>
                    </a:p>
                  </a:txBody>
                  <a:tcPr marL="9525" marR="9525" marT="9525" marB="0" anchor="b"/>
                </a:tc>
                <a:extLst>
                  <a:ext uri="{0D108BD9-81ED-4DB2-BD59-A6C34878D82A}">
                    <a16:rowId xmlns:a16="http://schemas.microsoft.com/office/drawing/2014/main" val="1483274677"/>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Chicago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511</a:t>
                      </a:r>
                    </a:p>
                  </a:txBody>
                  <a:tcPr marL="9525" marR="9525" marT="9525" marB="0" anchor="b"/>
                </a:tc>
                <a:extLst>
                  <a:ext uri="{0D108BD9-81ED-4DB2-BD59-A6C34878D82A}">
                    <a16:rowId xmlns:a16="http://schemas.microsoft.com/office/drawing/2014/main" val="3607437482"/>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FC Dallas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511</a:t>
                      </a:r>
                    </a:p>
                  </a:txBody>
                  <a:tcPr marL="9525" marR="9525" marT="9525" marB="0" anchor="b"/>
                </a:tc>
                <a:extLst>
                  <a:ext uri="{0D108BD9-81ED-4DB2-BD59-A6C34878D82A}">
                    <a16:rowId xmlns:a16="http://schemas.microsoft.com/office/drawing/2014/main" val="3774886614"/>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Colorado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498</a:t>
                      </a:r>
                    </a:p>
                  </a:txBody>
                  <a:tcPr marL="9525" marR="9525" marT="9525" marB="0" anchor="b"/>
                </a:tc>
                <a:extLst>
                  <a:ext uri="{0D108BD9-81ED-4DB2-BD59-A6C34878D82A}">
                    <a16:rowId xmlns:a16="http://schemas.microsoft.com/office/drawing/2014/main" val="3237795375"/>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Los Angeles FC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495</a:t>
                      </a:r>
                    </a:p>
                  </a:txBody>
                  <a:tcPr marL="9525" marR="9525" marT="9525" marB="0" anchor="b"/>
                </a:tc>
                <a:extLst>
                  <a:ext uri="{0D108BD9-81ED-4DB2-BD59-A6C34878D82A}">
                    <a16:rowId xmlns:a16="http://schemas.microsoft.com/office/drawing/2014/main" val="1328304422"/>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Montreal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491</a:t>
                      </a:r>
                    </a:p>
                  </a:txBody>
                  <a:tcPr marL="9525" marR="9525" marT="9525" marB="0" anchor="b"/>
                </a:tc>
                <a:extLst>
                  <a:ext uri="{0D108BD9-81ED-4DB2-BD59-A6C34878D82A}">
                    <a16:rowId xmlns:a16="http://schemas.microsoft.com/office/drawing/2014/main" val="1069902948"/>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D.C. United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459</a:t>
                      </a:r>
                    </a:p>
                  </a:txBody>
                  <a:tcPr marL="9525" marR="9525" marT="9525" marB="0" anchor="b"/>
                </a:tc>
                <a:extLst>
                  <a:ext uri="{0D108BD9-81ED-4DB2-BD59-A6C34878D82A}">
                    <a16:rowId xmlns:a16="http://schemas.microsoft.com/office/drawing/2014/main" val="3076725515"/>
                  </a:ext>
                </a:extLst>
              </a:tr>
              <a:tr h="0">
                <a:tc>
                  <a:txBody>
                    <a:bodyPr/>
                    <a:lstStyle/>
                    <a:p>
                      <a:pPr algn="l" fontAlgn="b"/>
                      <a:r>
                        <a:rPr lang="en-US" sz="1200" b="1" i="0" u="none" strike="noStrike" dirty="0">
                          <a:solidFill>
                            <a:srgbClr val="000000"/>
                          </a:solidFill>
                          <a:effectLst/>
                          <a:latin typeface="Times New Roman" panose="02020603050405020304" pitchFamily="18" charset="0"/>
                          <a:cs typeface="Times New Roman" panose="02020603050405020304" pitchFamily="18" charset="0"/>
                        </a:rPr>
                        <a:t>Real Salt Lake 2018</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444</a:t>
                      </a:r>
                    </a:p>
                  </a:txBody>
                  <a:tcPr marL="9525" marR="9525" marT="9525" marB="0" anchor="b"/>
                </a:tc>
                <a:extLst>
                  <a:ext uri="{0D108BD9-81ED-4DB2-BD59-A6C34878D82A}">
                    <a16:rowId xmlns:a16="http://schemas.microsoft.com/office/drawing/2014/main" val="3172124524"/>
                  </a:ext>
                </a:extLst>
              </a:tr>
            </a:tbl>
          </a:graphicData>
        </a:graphic>
      </p:graphicFrame>
      <p:sp>
        <p:nvSpPr>
          <p:cNvPr id="10" name="Content Placeholder 2">
            <a:extLst>
              <a:ext uri="{FF2B5EF4-FFF2-40B4-BE49-F238E27FC236}">
                <a16:creationId xmlns:a16="http://schemas.microsoft.com/office/drawing/2014/main" id="{E0F90824-BE1B-F441-9862-5DAB19FC2A8F}"/>
              </a:ext>
            </a:extLst>
          </p:cNvPr>
          <p:cNvSpPr>
            <a:spLocks noGrp="1"/>
          </p:cNvSpPr>
          <p:nvPr>
            <p:ph idx="1"/>
          </p:nvPr>
        </p:nvSpPr>
        <p:spPr>
          <a:xfrm>
            <a:off x="7138806" y="4658360"/>
            <a:ext cx="4416808" cy="1575744"/>
          </a:xfrm>
        </p:spPr>
        <p:txBody>
          <a:bodyPr>
            <a:normAutofit/>
          </a:bodyPr>
          <a:lstStyle/>
          <a:p>
            <a:r>
              <a:rPr lang="en-US" dirty="0"/>
              <a:t>Outlier &gt;= 2 STD +/- mean</a:t>
            </a:r>
          </a:p>
          <a:p>
            <a:r>
              <a:rPr lang="en-US" dirty="0"/>
              <a:t>Two outliers: Portland 2019 and LA Galaxy 2019</a:t>
            </a:r>
          </a:p>
        </p:txBody>
      </p:sp>
    </p:spTree>
    <p:extLst>
      <p:ext uri="{BB962C8B-B14F-4D97-AF65-F5344CB8AC3E}">
        <p14:creationId xmlns:p14="http://schemas.microsoft.com/office/powerpoint/2010/main" val="1061662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1F981-048A-504F-A42B-E2DFEEACD9C7}"/>
              </a:ext>
            </a:extLst>
          </p:cNvPr>
          <p:cNvSpPr>
            <a:spLocks noGrp="1"/>
          </p:cNvSpPr>
          <p:nvPr>
            <p:ph type="title"/>
          </p:nvPr>
        </p:nvSpPr>
        <p:spPr>
          <a:xfrm>
            <a:off x="150001" y="452718"/>
            <a:ext cx="10968714" cy="792422"/>
          </a:xfrm>
        </p:spPr>
        <p:txBody>
          <a:bodyPr/>
          <a:lstStyle/>
          <a:p>
            <a:r>
              <a:rPr lang="en-US" sz="3300" dirty="0"/>
              <a:t>The Data For Points Gained Is Normally Distributed</a:t>
            </a:r>
          </a:p>
        </p:txBody>
      </p:sp>
      <p:pic>
        <p:nvPicPr>
          <p:cNvPr id="4" name="Picture 3">
            <a:extLst>
              <a:ext uri="{FF2B5EF4-FFF2-40B4-BE49-F238E27FC236}">
                <a16:creationId xmlns:a16="http://schemas.microsoft.com/office/drawing/2014/main" id="{2AB6673F-ED58-DF4F-A2A4-95395A3B8E66}"/>
              </a:ext>
            </a:extLst>
          </p:cNvPr>
          <p:cNvPicPr>
            <a:picLocks noChangeAspect="1"/>
          </p:cNvPicPr>
          <p:nvPr/>
        </p:nvPicPr>
        <p:blipFill>
          <a:blip r:embed="rId2"/>
          <a:stretch>
            <a:fillRect/>
          </a:stretch>
        </p:blipFill>
        <p:spPr>
          <a:xfrm>
            <a:off x="6485951" y="2301131"/>
            <a:ext cx="4706097" cy="3039354"/>
          </a:xfrm>
          <a:prstGeom prst="rect">
            <a:avLst/>
          </a:prstGeom>
        </p:spPr>
      </p:pic>
      <p:graphicFrame>
        <p:nvGraphicFramePr>
          <p:cNvPr id="6" name="Table 5">
            <a:extLst>
              <a:ext uri="{FF2B5EF4-FFF2-40B4-BE49-F238E27FC236}">
                <a16:creationId xmlns:a16="http://schemas.microsoft.com/office/drawing/2014/main" id="{24F4B122-30EB-3440-9F36-9848D8EE2CF8}"/>
              </a:ext>
            </a:extLst>
          </p:cNvPr>
          <p:cNvGraphicFramePr>
            <a:graphicFrameLocks noGrp="1"/>
          </p:cNvGraphicFramePr>
          <p:nvPr>
            <p:extLst>
              <p:ext uri="{D42A27DB-BD31-4B8C-83A1-F6EECF244321}">
                <p14:modId xmlns:p14="http://schemas.microsoft.com/office/powerpoint/2010/main" val="514043198"/>
              </p:ext>
            </p:extLst>
          </p:nvPr>
        </p:nvGraphicFramePr>
        <p:xfrm>
          <a:off x="150000" y="1723417"/>
          <a:ext cx="2666832" cy="4892040"/>
        </p:xfrm>
        <a:graphic>
          <a:graphicData uri="http://schemas.openxmlformats.org/drawingml/2006/table">
            <a:tbl>
              <a:tblPr firstRow="1" bandRow="1">
                <a:tableStyleId>{5C22544A-7EE6-4342-B048-85BDC9FD1C3A}</a:tableStyleId>
              </a:tblPr>
              <a:tblGrid>
                <a:gridCol w="1415606">
                  <a:extLst>
                    <a:ext uri="{9D8B030D-6E8A-4147-A177-3AD203B41FA5}">
                      <a16:colId xmlns:a16="http://schemas.microsoft.com/office/drawing/2014/main" val="1948919120"/>
                    </a:ext>
                  </a:extLst>
                </a:gridCol>
                <a:gridCol w="627380">
                  <a:extLst>
                    <a:ext uri="{9D8B030D-6E8A-4147-A177-3AD203B41FA5}">
                      <a16:colId xmlns:a16="http://schemas.microsoft.com/office/drawing/2014/main" val="3684514542"/>
                    </a:ext>
                  </a:extLst>
                </a:gridCol>
                <a:gridCol w="623846">
                  <a:extLst>
                    <a:ext uri="{9D8B030D-6E8A-4147-A177-3AD203B41FA5}">
                      <a16:colId xmlns:a16="http://schemas.microsoft.com/office/drawing/2014/main" val="1016865289"/>
                    </a:ext>
                  </a:extLst>
                </a:gridCol>
              </a:tblGrid>
              <a:tr h="0">
                <a:tc>
                  <a:txBody>
                    <a:bodyPr/>
                    <a:lstStyle/>
                    <a:p>
                      <a:r>
                        <a:rPr lang="en-US" sz="1200" b="1" i="0" dirty="0">
                          <a:latin typeface="Times New Roman" panose="02020603050405020304" pitchFamily="18" charset="0"/>
                          <a:cs typeface="Times New Roman" panose="02020603050405020304" pitchFamily="18" charset="0"/>
                        </a:rPr>
                        <a:t>Team</a:t>
                      </a:r>
                    </a:p>
                  </a:txBody>
                  <a:tcPr/>
                </a:tc>
                <a:tc>
                  <a:txBody>
                    <a:bodyPr/>
                    <a:lstStyle/>
                    <a:p>
                      <a:pPr algn="ctr"/>
                      <a:r>
                        <a:rPr lang="en-US" sz="1200" b="1" i="0" dirty="0">
                          <a:latin typeface="Times New Roman" panose="02020603050405020304" pitchFamily="18" charset="0"/>
                          <a:cs typeface="Times New Roman" panose="02020603050405020304" pitchFamily="18" charset="0"/>
                        </a:rPr>
                        <a:t>Points</a:t>
                      </a:r>
                    </a:p>
                  </a:txBody>
                  <a:tcPr/>
                </a:tc>
                <a:tc>
                  <a:txBody>
                    <a:bodyPr/>
                    <a:lstStyle/>
                    <a:p>
                      <a:pPr algn="ctr"/>
                      <a:r>
                        <a:rPr lang="en-US" sz="1200" b="1" i="0" dirty="0">
                          <a:latin typeface="Times New Roman" panose="02020603050405020304" pitchFamily="18" charset="0"/>
                          <a:cs typeface="Times New Roman" panose="02020603050405020304" pitchFamily="18" charset="0"/>
                        </a:rPr>
                        <a:t>GD</a:t>
                      </a:r>
                    </a:p>
                  </a:txBody>
                  <a:tcPr/>
                </a:tc>
                <a:extLst>
                  <a:ext uri="{0D108BD9-81ED-4DB2-BD59-A6C34878D82A}">
                    <a16:rowId xmlns:a16="http://schemas.microsoft.com/office/drawing/2014/main" val="1392671"/>
                  </a:ext>
                </a:extLst>
              </a:tr>
              <a:tr h="0">
                <a:tc>
                  <a:txBody>
                    <a:bodyPr/>
                    <a:lstStyle/>
                    <a:p>
                      <a:pPr algn="l" fontAlgn="b"/>
                      <a:r>
                        <a:rPr lang="en-US" sz="1200" b="1" i="0" u="none" strike="noStrike" dirty="0">
                          <a:solidFill>
                            <a:srgbClr val="000000"/>
                          </a:solidFill>
                          <a:effectLst/>
                          <a:latin typeface="Times New Roman" panose="02020603050405020304" pitchFamily="18" charset="0"/>
                          <a:cs typeface="Times New Roman" panose="02020603050405020304" pitchFamily="18" charset="0"/>
                        </a:rPr>
                        <a:t>Los Angeles FC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72</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48</a:t>
                      </a:r>
                    </a:p>
                  </a:txBody>
                  <a:tcPr marL="9525" marR="9525" marT="9525" marB="0" anchor="b"/>
                </a:tc>
                <a:extLst>
                  <a:ext uri="{0D108BD9-81ED-4DB2-BD59-A6C34878D82A}">
                    <a16:rowId xmlns:a16="http://schemas.microsoft.com/office/drawing/2014/main" val="3650671714"/>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NYCFC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64</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21</a:t>
                      </a:r>
                    </a:p>
                  </a:txBody>
                  <a:tcPr marL="9525" marR="9525" marT="9525" marB="0" anchor="b"/>
                </a:tc>
                <a:extLst>
                  <a:ext uri="{0D108BD9-81ED-4DB2-BD59-A6C34878D82A}">
                    <a16:rowId xmlns:a16="http://schemas.microsoft.com/office/drawing/2014/main" val="598936810"/>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Atlanta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15</a:t>
                      </a:r>
                    </a:p>
                  </a:txBody>
                  <a:tcPr marL="9525" marR="9525" marT="9525" marB="0" anchor="b"/>
                </a:tc>
                <a:extLst>
                  <a:ext uri="{0D108BD9-81ED-4DB2-BD59-A6C34878D82A}">
                    <a16:rowId xmlns:a16="http://schemas.microsoft.com/office/drawing/2014/main" val="476830695"/>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Seattle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56</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tc>
                <a:extLst>
                  <a:ext uri="{0D108BD9-81ED-4DB2-BD59-A6C34878D82A}">
                    <a16:rowId xmlns:a16="http://schemas.microsoft.com/office/drawing/2014/main" val="3357599749"/>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Philadelphia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55</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8</a:t>
                      </a:r>
                    </a:p>
                  </a:txBody>
                  <a:tcPr marL="9525" marR="9525" marT="9525" marB="0" anchor="b"/>
                </a:tc>
                <a:extLst>
                  <a:ext uri="{0D108BD9-81ED-4DB2-BD59-A6C34878D82A}">
                    <a16:rowId xmlns:a16="http://schemas.microsoft.com/office/drawing/2014/main" val="2983011740"/>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Real Salt Lake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53</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a:t>
                      </a:r>
                    </a:p>
                  </a:txBody>
                  <a:tcPr marL="9525" marR="9525" marT="9525" marB="0" anchor="b"/>
                </a:tc>
                <a:extLst>
                  <a:ext uri="{0D108BD9-81ED-4DB2-BD59-A6C34878D82A}">
                    <a16:rowId xmlns:a16="http://schemas.microsoft.com/office/drawing/2014/main" val="2736588213"/>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Minnesota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53</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9</a:t>
                      </a:r>
                    </a:p>
                  </a:txBody>
                  <a:tcPr marL="9525" marR="9525" marT="9525" marB="0" anchor="b"/>
                </a:tc>
                <a:extLst>
                  <a:ext uri="{0D108BD9-81ED-4DB2-BD59-A6C34878D82A}">
                    <a16:rowId xmlns:a16="http://schemas.microsoft.com/office/drawing/2014/main" val="2540811069"/>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LA Galaxy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51</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tc>
                <a:extLst>
                  <a:ext uri="{0D108BD9-81ED-4DB2-BD59-A6C34878D82A}">
                    <a16:rowId xmlns:a16="http://schemas.microsoft.com/office/drawing/2014/main" val="3479410061"/>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Toronto FC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50</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a:t>
                      </a:r>
                    </a:p>
                  </a:txBody>
                  <a:tcPr marL="9525" marR="9525" marT="9525" marB="0" anchor="b"/>
                </a:tc>
                <a:extLst>
                  <a:ext uri="{0D108BD9-81ED-4DB2-BD59-A6C34878D82A}">
                    <a16:rowId xmlns:a16="http://schemas.microsoft.com/office/drawing/2014/main" val="3659713072"/>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D.C. United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50</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a:t>
                      </a:r>
                    </a:p>
                  </a:txBody>
                  <a:tcPr marL="9525" marR="9525" marT="9525" marB="0" anchor="b"/>
                </a:tc>
                <a:extLst>
                  <a:ext uri="{0D108BD9-81ED-4DB2-BD59-A6C34878D82A}">
                    <a16:rowId xmlns:a16="http://schemas.microsoft.com/office/drawing/2014/main" val="3731574464"/>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Portland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tc>
                <a:extLst>
                  <a:ext uri="{0D108BD9-81ED-4DB2-BD59-A6C34878D82A}">
                    <a16:rowId xmlns:a16="http://schemas.microsoft.com/office/drawing/2014/main" val="4022814228"/>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NY Red Bulls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tc>
                <a:extLst>
                  <a:ext uri="{0D108BD9-81ED-4DB2-BD59-A6C34878D82A}">
                    <a16:rowId xmlns:a16="http://schemas.microsoft.com/office/drawing/2014/main" val="3078513563"/>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FC Dallas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8</a:t>
                      </a:r>
                    </a:p>
                  </a:txBody>
                  <a:tcPr marL="9525" marR="9525" marT="9525" marB="0" anchor="b"/>
                </a:tc>
                <a:extLst>
                  <a:ext uri="{0D108BD9-81ED-4DB2-BD59-A6C34878D82A}">
                    <a16:rowId xmlns:a16="http://schemas.microsoft.com/office/drawing/2014/main" val="302197993"/>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New England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45</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-7</a:t>
                      </a:r>
                    </a:p>
                  </a:txBody>
                  <a:tcPr marL="9525" marR="9525" marT="9525" marB="0" anchor="b"/>
                </a:tc>
                <a:extLst>
                  <a:ext uri="{0D108BD9-81ED-4DB2-BD59-A6C34878D82A}">
                    <a16:rowId xmlns:a16="http://schemas.microsoft.com/office/drawing/2014/main" val="3907391033"/>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San Jose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44</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tc>
                <a:extLst>
                  <a:ext uri="{0D108BD9-81ED-4DB2-BD59-A6C34878D82A}">
                    <a16:rowId xmlns:a16="http://schemas.microsoft.com/office/drawing/2014/main" val="2931067190"/>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Chicago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42</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8</a:t>
                      </a:r>
                    </a:p>
                  </a:txBody>
                  <a:tcPr marL="9525" marR="9525" marT="9525" marB="0" anchor="b"/>
                </a:tc>
                <a:extLst>
                  <a:ext uri="{0D108BD9-81ED-4DB2-BD59-A6C34878D82A}">
                    <a16:rowId xmlns:a16="http://schemas.microsoft.com/office/drawing/2014/main" val="1483274677"/>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Colorado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42</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a:t>
                      </a:r>
                    </a:p>
                  </a:txBody>
                  <a:tcPr marL="9525" marR="9525" marT="9525" marB="0" anchor="b"/>
                </a:tc>
                <a:extLst>
                  <a:ext uri="{0D108BD9-81ED-4DB2-BD59-A6C34878D82A}">
                    <a16:rowId xmlns:a16="http://schemas.microsoft.com/office/drawing/2014/main" val="3607437482"/>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Montreal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41</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-13</a:t>
                      </a:r>
                    </a:p>
                  </a:txBody>
                  <a:tcPr marL="9525" marR="9525" marT="9525" marB="0" anchor="b"/>
                </a:tc>
                <a:extLst>
                  <a:ext uri="{0D108BD9-81ED-4DB2-BD59-A6C34878D82A}">
                    <a16:rowId xmlns:a16="http://schemas.microsoft.com/office/drawing/2014/main" val="3774886614"/>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Houston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40</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-10</a:t>
                      </a:r>
                    </a:p>
                  </a:txBody>
                  <a:tcPr marL="9525" marR="9525" marT="9525" marB="0" anchor="b"/>
                </a:tc>
                <a:extLst>
                  <a:ext uri="{0D108BD9-81ED-4DB2-BD59-A6C34878D82A}">
                    <a16:rowId xmlns:a16="http://schemas.microsoft.com/office/drawing/2014/main" val="3237795375"/>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Columbus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38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-8</a:t>
                      </a:r>
                    </a:p>
                  </a:txBody>
                  <a:tcPr marL="9525" marR="9525" marT="9525" marB="0" anchor="b"/>
                </a:tc>
                <a:extLst>
                  <a:ext uri="{0D108BD9-81ED-4DB2-BD59-A6C34878D82A}">
                    <a16:rowId xmlns:a16="http://schemas.microsoft.com/office/drawing/2014/main" val="1328304422"/>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Sporting KC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38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-18</a:t>
                      </a:r>
                    </a:p>
                  </a:txBody>
                  <a:tcPr marL="9525" marR="9525" marT="9525" marB="0" anchor="b"/>
                </a:tc>
                <a:extLst>
                  <a:ext uri="{0D108BD9-81ED-4DB2-BD59-A6C34878D82A}">
                    <a16:rowId xmlns:a16="http://schemas.microsoft.com/office/drawing/2014/main" val="1069902948"/>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Orlando City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37</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-8</a:t>
                      </a:r>
                    </a:p>
                  </a:txBody>
                  <a:tcPr marL="9525" marR="9525" marT="9525" marB="0" anchor="b"/>
                </a:tc>
                <a:extLst>
                  <a:ext uri="{0D108BD9-81ED-4DB2-BD59-A6C34878D82A}">
                    <a16:rowId xmlns:a16="http://schemas.microsoft.com/office/drawing/2014/main" val="3076725515"/>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Vancouver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34</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-22</a:t>
                      </a:r>
                    </a:p>
                  </a:txBody>
                  <a:tcPr marL="9525" marR="9525" marT="9525" marB="0" anchor="b"/>
                </a:tc>
                <a:extLst>
                  <a:ext uri="{0D108BD9-81ED-4DB2-BD59-A6C34878D82A}">
                    <a16:rowId xmlns:a16="http://schemas.microsoft.com/office/drawing/2014/main" val="3172124524"/>
                  </a:ext>
                </a:extLst>
              </a:tr>
              <a:tr h="0">
                <a:tc>
                  <a:txBody>
                    <a:bodyPr/>
                    <a:lstStyle/>
                    <a:p>
                      <a:pPr algn="l" fontAlgn="b"/>
                      <a:r>
                        <a:rPr lang="en-US" sz="1200" b="1" i="0" u="none" strike="noStrike" dirty="0">
                          <a:solidFill>
                            <a:srgbClr val="000000"/>
                          </a:solidFill>
                          <a:effectLst/>
                          <a:latin typeface="Times New Roman" panose="02020603050405020304" pitchFamily="18" charset="0"/>
                          <a:cs typeface="Times New Roman" panose="02020603050405020304" pitchFamily="18" charset="0"/>
                        </a:rPr>
                        <a:t>FC Cincinnati 2019</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24</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-44</a:t>
                      </a:r>
                    </a:p>
                  </a:txBody>
                  <a:tcPr marL="9525" marR="9525" marT="9525" marB="0" anchor="b"/>
                </a:tc>
                <a:extLst>
                  <a:ext uri="{0D108BD9-81ED-4DB2-BD59-A6C34878D82A}">
                    <a16:rowId xmlns:a16="http://schemas.microsoft.com/office/drawing/2014/main" val="3336262852"/>
                  </a:ext>
                </a:extLst>
              </a:tr>
            </a:tbl>
          </a:graphicData>
        </a:graphic>
      </p:graphicFrame>
      <p:graphicFrame>
        <p:nvGraphicFramePr>
          <p:cNvPr id="7" name="Table 6">
            <a:extLst>
              <a:ext uri="{FF2B5EF4-FFF2-40B4-BE49-F238E27FC236}">
                <a16:creationId xmlns:a16="http://schemas.microsoft.com/office/drawing/2014/main" id="{078E48DF-67DC-454F-BC11-89A750C33037}"/>
              </a:ext>
            </a:extLst>
          </p:cNvPr>
          <p:cNvGraphicFramePr>
            <a:graphicFrameLocks noGrp="1"/>
          </p:cNvGraphicFramePr>
          <p:nvPr>
            <p:extLst>
              <p:ext uri="{D42A27DB-BD31-4B8C-83A1-F6EECF244321}">
                <p14:modId xmlns:p14="http://schemas.microsoft.com/office/powerpoint/2010/main" val="3689479241"/>
              </p:ext>
            </p:extLst>
          </p:nvPr>
        </p:nvGraphicFramePr>
        <p:xfrm>
          <a:off x="3317976" y="1723417"/>
          <a:ext cx="2662732" cy="4699635"/>
        </p:xfrm>
        <a:graphic>
          <a:graphicData uri="http://schemas.openxmlformats.org/drawingml/2006/table">
            <a:tbl>
              <a:tblPr firstRow="1" bandRow="1">
                <a:tableStyleId>{5C22544A-7EE6-4342-B048-85BDC9FD1C3A}</a:tableStyleId>
              </a:tblPr>
              <a:tblGrid>
                <a:gridCol w="1415606">
                  <a:extLst>
                    <a:ext uri="{9D8B030D-6E8A-4147-A177-3AD203B41FA5}">
                      <a16:colId xmlns:a16="http://schemas.microsoft.com/office/drawing/2014/main" val="1948919120"/>
                    </a:ext>
                  </a:extLst>
                </a:gridCol>
                <a:gridCol w="627380">
                  <a:extLst>
                    <a:ext uri="{9D8B030D-6E8A-4147-A177-3AD203B41FA5}">
                      <a16:colId xmlns:a16="http://schemas.microsoft.com/office/drawing/2014/main" val="3684514542"/>
                    </a:ext>
                  </a:extLst>
                </a:gridCol>
                <a:gridCol w="619746">
                  <a:extLst>
                    <a:ext uri="{9D8B030D-6E8A-4147-A177-3AD203B41FA5}">
                      <a16:colId xmlns:a16="http://schemas.microsoft.com/office/drawing/2014/main" val="1016865289"/>
                    </a:ext>
                  </a:extLst>
                </a:gridCol>
              </a:tblGrid>
              <a:tr h="0">
                <a:tc>
                  <a:txBody>
                    <a:bodyPr/>
                    <a:lstStyle/>
                    <a:p>
                      <a:r>
                        <a:rPr lang="en-US" sz="1200" b="1" i="0" dirty="0">
                          <a:latin typeface="Times New Roman" panose="02020603050405020304" pitchFamily="18" charset="0"/>
                          <a:cs typeface="Times New Roman" panose="02020603050405020304" pitchFamily="18" charset="0"/>
                        </a:rPr>
                        <a:t>Team</a:t>
                      </a:r>
                    </a:p>
                  </a:txBody>
                  <a:tcPr/>
                </a:tc>
                <a:tc>
                  <a:txBody>
                    <a:bodyPr/>
                    <a:lstStyle/>
                    <a:p>
                      <a:pPr algn="ctr"/>
                      <a:r>
                        <a:rPr lang="en-US" sz="1200" b="1" i="0" dirty="0">
                          <a:latin typeface="Times New Roman" panose="02020603050405020304" pitchFamily="18" charset="0"/>
                          <a:cs typeface="Times New Roman" panose="02020603050405020304" pitchFamily="18" charset="0"/>
                        </a:rPr>
                        <a:t>Points</a:t>
                      </a:r>
                    </a:p>
                  </a:txBody>
                  <a:tcPr/>
                </a:tc>
                <a:tc>
                  <a:txBody>
                    <a:bodyPr/>
                    <a:lstStyle/>
                    <a:p>
                      <a:pPr algn="ctr"/>
                      <a:r>
                        <a:rPr lang="en-US" sz="1200" b="1" i="0" dirty="0">
                          <a:latin typeface="Times New Roman" panose="02020603050405020304" pitchFamily="18" charset="0"/>
                          <a:cs typeface="Times New Roman" panose="02020603050405020304" pitchFamily="18" charset="0"/>
                        </a:rPr>
                        <a:t>GD</a:t>
                      </a:r>
                    </a:p>
                  </a:txBody>
                  <a:tcPr/>
                </a:tc>
                <a:extLst>
                  <a:ext uri="{0D108BD9-81ED-4DB2-BD59-A6C34878D82A}">
                    <a16:rowId xmlns:a16="http://schemas.microsoft.com/office/drawing/2014/main" val="1392671"/>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NY Red Bulls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71</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29</a:t>
                      </a:r>
                    </a:p>
                  </a:txBody>
                  <a:tcPr marL="9525" marR="9525" marT="9525" marB="0" anchor="b"/>
                </a:tc>
                <a:extLst>
                  <a:ext uri="{0D108BD9-81ED-4DB2-BD59-A6C34878D82A}">
                    <a16:rowId xmlns:a16="http://schemas.microsoft.com/office/drawing/2014/main" val="3650671714"/>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Atlanta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69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26</a:t>
                      </a:r>
                    </a:p>
                  </a:txBody>
                  <a:tcPr marL="9525" marR="9525" marT="9525" marB="0" anchor="b"/>
                </a:tc>
                <a:extLst>
                  <a:ext uri="{0D108BD9-81ED-4DB2-BD59-A6C34878D82A}">
                    <a16:rowId xmlns:a16="http://schemas.microsoft.com/office/drawing/2014/main" val="598936810"/>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Sporting KC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62</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25</a:t>
                      </a:r>
                    </a:p>
                  </a:txBody>
                  <a:tcPr marL="9525" marR="9525" marT="9525" marB="0" anchor="b"/>
                </a:tc>
                <a:extLst>
                  <a:ext uri="{0D108BD9-81ED-4DB2-BD59-A6C34878D82A}">
                    <a16:rowId xmlns:a16="http://schemas.microsoft.com/office/drawing/2014/main" val="476830695"/>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Seattle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15</a:t>
                      </a:r>
                    </a:p>
                  </a:txBody>
                  <a:tcPr marL="9525" marR="9525" marT="9525" marB="0" anchor="b"/>
                </a:tc>
                <a:extLst>
                  <a:ext uri="{0D108BD9-81ED-4DB2-BD59-A6C34878D82A}">
                    <a16:rowId xmlns:a16="http://schemas.microsoft.com/office/drawing/2014/main" val="3357599749"/>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FC Dallas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57</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8</a:t>
                      </a:r>
                    </a:p>
                  </a:txBody>
                  <a:tcPr marL="9525" marR="9525" marT="9525" marB="0" anchor="b"/>
                </a:tc>
                <a:extLst>
                  <a:ext uri="{0D108BD9-81ED-4DB2-BD59-A6C34878D82A}">
                    <a16:rowId xmlns:a16="http://schemas.microsoft.com/office/drawing/2014/main" val="2983011740"/>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Los Angeles FC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57</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16</a:t>
                      </a:r>
                    </a:p>
                  </a:txBody>
                  <a:tcPr marL="9525" marR="9525" marT="9525" marB="0" anchor="b"/>
                </a:tc>
                <a:extLst>
                  <a:ext uri="{0D108BD9-81ED-4DB2-BD59-A6C34878D82A}">
                    <a16:rowId xmlns:a16="http://schemas.microsoft.com/office/drawing/2014/main" val="2736588213"/>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NYCFC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56</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14</a:t>
                      </a:r>
                    </a:p>
                  </a:txBody>
                  <a:tcPr marL="9525" marR="9525" marT="9525" marB="0" anchor="b"/>
                </a:tc>
                <a:extLst>
                  <a:ext uri="{0D108BD9-81ED-4DB2-BD59-A6C34878D82A}">
                    <a16:rowId xmlns:a16="http://schemas.microsoft.com/office/drawing/2014/main" val="2540811069"/>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Portland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54</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6</a:t>
                      </a:r>
                    </a:p>
                  </a:txBody>
                  <a:tcPr marL="9525" marR="9525" marT="9525" marB="0" anchor="b"/>
                </a:tc>
                <a:extLst>
                  <a:ext uri="{0D108BD9-81ED-4DB2-BD59-A6C34878D82A}">
                    <a16:rowId xmlns:a16="http://schemas.microsoft.com/office/drawing/2014/main" val="3479410061"/>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Columbus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51</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tc>
                <a:extLst>
                  <a:ext uri="{0D108BD9-81ED-4DB2-BD59-A6C34878D82A}">
                    <a16:rowId xmlns:a16="http://schemas.microsoft.com/office/drawing/2014/main" val="3659713072"/>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D.C. United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51</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10</a:t>
                      </a:r>
                    </a:p>
                  </a:txBody>
                  <a:tcPr marL="9525" marR="9525" marT="9525" marB="0" anchor="b"/>
                </a:tc>
                <a:extLst>
                  <a:ext uri="{0D108BD9-81ED-4DB2-BD59-A6C34878D82A}">
                    <a16:rowId xmlns:a16="http://schemas.microsoft.com/office/drawing/2014/main" val="3731574464"/>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Philadelphia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50</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-1</a:t>
                      </a:r>
                    </a:p>
                  </a:txBody>
                  <a:tcPr marL="9525" marR="9525" marT="9525" marB="0" anchor="b"/>
                </a:tc>
                <a:extLst>
                  <a:ext uri="{0D108BD9-81ED-4DB2-BD59-A6C34878D82A}">
                    <a16:rowId xmlns:a16="http://schemas.microsoft.com/office/drawing/2014/main" val="4022814228"/>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Real Salt Lake 2018</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49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-3</a:t>
                      </a:r>
                    </a:p>
                  </a:txBody>
                  <a:tcPr marL="9525" marR="9525" marT="9525" marB="0" anchor="b"/>
                </a:tc>
                <a:extLst>
                  <a:ext uri="{0D108BD9-81ED-4DB2-BD59-A6C34878D82A}">
                    <a16:rowId xmlns:a16="http://schemas.microsoft.com/office/drawing/2014/main" val="3078513563"/>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LA Galaxy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2</a:t>
                      </a:r>
                    </a:p>
                  </a:txBody>
                  <a:tcPr marL="9525" marR="9525" marT="9525" marB="0" anchor="b"/>
                </a:tc>
                <a:extLst>
                  <a:ext uri="{0D108BD9-81ED-4DB2-BD59-A6C34878D82A}">
                    <a16:rowId xmlns:a16="http://schemas.microsoft.com/office/drawing/2014/main" val="302197993"/>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Vancouver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47</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-13</a:t>
                      </a:r>
                    </a:p>
                  </a:txBody>
                  <a:tcPr marL="9525" marR="9525" marT="9525" marB="0" anchor="b"/>
                </a:tc>
                <a:extLst>
                  <a:ext uri="{0D108BD9-81ED-4DB2-BD59-A6C34878D82A}">
                    <a16:rowId xmlns:a16="http://schemas.microsoft.com/office/drawing/2014/main" val="3907391033"/>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Montreal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46</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-6</a:t>
                      </a:r>
                    </a:p>
                  </a:txBody>
                  <a:tcPr marL="9525" marR="9525" marT="9525" marB="0" anchor="b"/>
                </a:tc>
                <a:extLst>
                  <a:ext uri="{0D108BD9-81ED-4DB2-BD59-A6C34878D82A}">
                    <a16:rowId xmlns:a16="http://schemas.microsoft.com/office/drawing/2014/main" val="2931067190"/>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New England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41</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-6</a:t>
                      </a:r>
                    </a:p>
                  </a:txBody>
                  <a:tcPr marL="9525" marR="9525" marT="9525" marB="0" anchor="b"/>
                </a:tc>
                <a:extLst>
                  <a:ext uri="{0D108BD9-81ED-4DB2-BD59-A6C34878D82A}">
                    <a16:rowId xmlns:a16="http://schemas.microsoft.com/office/drawing/2014/main" val="1483274677"/>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Houston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38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0</a:t>
                      </a:r>
                    </a:p>
                  </a:txBody>
                  <a:tcPr marL="9525" marR="9525" marT="9525" marB="0" anchor="b"/>
                </a:tc>
                <a:extLst>
                  <a:ext uri="{0D108BD9-81ED-4DB2-BD59-A6C34878D82A}">
                    <a16:rowId xmlns:a16="http://schemas.microsoft.com/office/drawing/2014/main" val="3607437482"/>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Minnesota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36</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-22</a:t>
                      </a:r>
                    </a:p>
                  </a:txBody>
                  <a:tcPr marL="9525" marR="9525" marT="9525" marB="0" anchor="b"/>
                </a:tc>
                <a:extLst>
                  <a:ext uri="{0D108BD9-81ED-4DB2-BD59-A6C34878D82A}">
                    <a16:rowId xmlns:a16="http://schemas.microsoft.com/office/drawing/2014/main" val="3774886614"/>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Toronto FC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36</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a:t>
                      </a:r>
                    </a:p>
                  </a:txBody>
                  <a:tcPr marL="9525" marR="9525" marT="9525" marB="0" anchor="b"/>
                </a:tc>
                <a:extLst>
                  <a:ext uri="{0D108BD9-81ED-4DB2-BD59-A6C34878D82A}">
                    <a16:rowId xmlns:a16="http://schemas.microsoft.com/office/drawing/2014/main" val="3237795375"/>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Chicago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32</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-13</a:t>
                      </a:r>
                    </a:p>
                  </a:txBody>
                  <a:tcPr marL="9525" marR="9525" marT="9525" marB="0" anchor="b"/>
                </a:tc>
                <a:extLst>
                  <a:ext uri="{0D108BD9-81ED-4DB2-BD59-A6C34878D82A}">
                    <a16:rowId xmlns:a16="http://schemas.microsoft.com/office/drawing/2014/main" val="1328304422"/>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Colorado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31</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-27</a:t>
                      </a:r>
                    </a:p>
                  </a:txBody>
                  <a:tcPr marL="9525" marR="9525" marT="9525" marB="0" anchor="b"/>
                </a:tc>
                <a:extLst>
                  <a:ext uri="{0D108BD9-81ED-4DB2-BD59-A6C34878D82A}">
                    <a16:rowId xmlns:a16="http://schemas.microsoft.com/office/drawing/2014/main" val="1069902948"/>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Orlando City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28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-31</a:t>
                      </a:r>
                    </a:p>
                  </a:txBody>
                  <a:tcPr marL="9525" marR="9525" marT="9525" marB="0" anchor="b"/>
                </a:tc>
                <a:extLst>
                  <a:ext uri="{0D108BD9-81ED-4DB2-BD59-A6C34878D82A}">
                    <a16:rowId xmlns:a16="http://schemas.microsoft.com/office/drawing/2014/main" val="3076725515"/>
                  </a:ext>
                </a:extLst>
              </a:tr>
              <a:tr h="0">
                <a:tc>
                  <a:txBody>
                    <a:bodyPr/>
                    <a:lstStyle/>
                    <a:p>
                      <a:pPr algn="l" fontAlgn="b"/>
                      <a:r>
                        <a:rPr lang="en-US" sz="1200" b="1" i="0" u="none" strike="noStrike" dirty="0">
                          <a:solidFill>
                            <a:srgbClr val="000000"/>
                          </a:solidFill>
                          <a:effectLst/>
                          <a:latin typeface="Times New Roman" panose="02020603050405020304" pitchFamily="18" charset="0"/>
                          <a:cs typeface="Times New Roman" panose="02020603050405020304" pitchFamily="18" charset="0"/>
                        </a:rPr>
                        <a:t>San Jose 2018</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21</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-22</a:t>
                      </a:r>
                    </a:p>
                  </a:txBody>
                  <a:tcPr marL="9525" marR="9525" marT="9525" marB="0" anchor="b"/>
                </a:tc>
                <a:extLst>
                  <a:ext uri="{0D108BD9-81ED-4DB2-BD59-A6C34878D82A}">
                    <a16:rowId xmlns:a16="http://schemas.microsoft.com/office/drawing/2014/main" val="3172124524"/>
                  </a:ext>
                </a:extLst>
              </a:tr>
            </a:tbl>
          </a:graphicData>
        </a:graphic>
      </p:graphicFrame>
    </p:spTree>
    <p:extLst>
      <p:ext uri="{BB962C8B-B14F-4D97-AF65-F5344CB8AC3E}">
        <p14:creationId xmlns:p14="http://schemas.microsoft.com/office/powerpoint/2010/main" val="1157876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743A9-7B24-B341-BC45-287DB6CA87E6}"/>
              </a:ext>
            </a:extLst>
          </p:cNvPr>
          <p:cNvSpPr>
            <a:spLocks noGrp="1"/>
          </p:cNvSpPr>
          <p:nvPr>
            <p:ph type="title"/>
          </p:nvPr>
        </p:nvSpPr>
        <p:spPr>
          <a:xfrm>
            <a:off x="646111" y="452718"/>
            <a:ext cx="9404723" cy="899427"/>
          </a:xfrm>
        </p:spPr>
        <p:txBody>
          <a:bodyPr/>
          <a:lstStyle/>
          <a:p>
            <a:r>
              <a:rPr lang="en-US" sz="3200" dirty="0"/>
              <a:t>No Significant Correlation Between Crossing and Points Gained</a:t>
            </a:r>
          </a:p>
        </p:txBody>
      </p:sp>
      <p:graphicFrame>
        <p:nvGraphicFramePr>
          <p:cNvPr id="6" name="Table 5">
            <a:extLst>
              <a:ext uri="{FF2B5EF4-FFF2-40B4-BE49-F238E27FC236}">
                <a16:creationId xmlns:a16="http://schemas.microsoft.com/office/drawing/2014/main" id="{775383F3-B4F8-6648-8AD0-34E562B662A0}"/>
              </a:ext>
            </a:extLst>
          </p:cNvPr>
          <p:cNvGraphicFramePr>
            <a:graphicFrameLocks noGrp="1"/>
          </p:cNvGraphicFramePr>
          <p:nvPr>
            <p:extLst>
              <p:ext uri="{D42A27DB-BD31-4B8C-83A1-F6EECF244321}">
                <p14:modId xmlns:p14="http://schemas.microsoft.com/office/powerpoint/2010/main" val="863410663"/>
              </p:ext>
            </p:extLst>
          </p:nvPr>
        </p:nvGraphicFramePr>
        <p:xfrm>
          <a:off x="150001" y="1723417"/>
          <a:ext cx="2743636" cy="4892040"/>
        </p:xfrm>
        <a:graphic>
          <a:graphicData uri="http://schemas.openxmlformats.org/drawingml/2006/table">
            <a:tbl>
              <a:tblPr firstRow="1" bandRow="1">
                <a:tableStyleId>{5C22544A-7EE6-4342-B048-85BDC9FD1C3A}</a:tableStyleId>
              </a:tblPr>
              <a:tblGrid>
                <a:gridCol w="1415606">
                  <a:extLst>
                    <a:ext uri="{9D8B030D-6E8A-4147-A177-3AD203B41FA5}">
                      <a16:colId xmlns:a16="http://schemas.microsoft.com/office/drawing/2014/main" val="1948919120"/>
                    </a:ext>
                  </a:extLst>
                </a:gridCol>
                <a:gridCol w="716725">
                  <a:extLst>
                    <a:ext uri="{9D8B030D-6E8A-4147-A177-3AD203B41FA5}">
                      <a16:colId xmlns:a16="http://schemas.microsoft.com/office/drawing/2014/main" val="3684514542"/>
                    </a:ext>
                  </a:extLst>
                </a:gridCol>
                <a:gridCol w="611305">
                  <a:extLst>
                    <a:ext uri="{9D8B030D-6E8A-4147-A177-3AD203B41FA5}">
                      <a16:colId xmlns:a16="http://schemas.microsoft.com/office/drawing/2014/main" val="1016865289"/>
                    </a:ext>
                  </a:extLst>
                </a:gridCol>
              </a:tblGrid>
              <a:tr h="0">
                <a:tc>
                  <a:txBody>
                    <a:bodyPr/>
                    <a:lstStyle/>
                    <a:p>
                      <a:r>
                        <a:rPr lang="en-US" sz="1200" b="1" i="0" dirty="0">
                          <a:latin typeface="Times New Roman" panose="02020603050405020304" pitchFamily="18" charset="0"/>
                          <a:cs typeface="Times New Roman" panose="02020603050405020304" pitchFamily="18" charset="0"/>
                        </a:rPr>
                        <a:t>Team</a:t>
                      </a:r>
                    </a:p>
                  </a:txBody>
                  <a:tcPr/>
                </a:tc>
                <a:tc>
                  <a:txBody>
                    <a:bodyPr/>
                    <a:lstStyle/>
                    <a:p>
                      <a:pPr algn="ctr"/>
                      <a:r>
                        <a:rPr lang="en-US" sz="1200" b="1" i="0" dirty="0">
                          <a:latin typeface="Times New Roman" panose="02020603050405020304" pitchFamily="18" charset="0"/>
                          <a:cs typeface="Times New Roman" panose="02020603050405020304" pitchFamily="18" charset="0"/>
                        </a:rPr>
                        <a:t>Crosses</a:t>
                      </a:r>
                    </a:p>
                  </a:txBody>
                  <a:tcPr/>
                </a:tc>
                <a:tc>
                  <a:txBody>
                    <a:bodyPr/>
                    <a:lstStyle/>
                    <a:p>
                      <a:pPr algn="ctr"/>
                      <a:r>
                        <a:rPr lang="en-US" sz="1200" b="1" i="0" dirty="0">
                          <a:latin typeface="Times New Roman" panose="02020603050405020304" pitchFamily="18" charset="0"/>
                          <a:cs typeface="Times New Roman" panose="02020603050405020304" pitchFamily="18" charset="0"/>
                        </a:rPr>
                        <a:t>Points</a:t>
                      </a:r>
                    </a:p>
                  </a:txBody>
                  <a:tcPr/>
                </a:tc>
                <a:extLst>
                  <a:ext uri="{0D108BD9-81ED-4DB2-BD59-A6C34878D82A}">
                    <a16:rowId xmlns:a16="http://schemas.microsoft.com/office/drawing/2014/main" val="1392671"/>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Portland 2019</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753</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49</a:t>
                      </a:r>
                    </a:p>
                  </a:txBody>
                  <a:tcPr marL="9525" marR="9525" marT="9525" marB="0" anchor="b"/>
                </a:tc>
                <a:extLst>
                  <a:ext uri="{0D108BD9-81ED-4DB2-BD59-A6C34878D82A}">
                    <a16:rowId xmlns:a16="http://schemas.microsoft.com/office/drawing/2014/main" val="3650671714"/>
                  </a:ext>
                </a:extLst>
              </a:tr>
              <a:tr h="0">
                <a:tc>
                  <a:txBody>
                    <a:bodyPr/>
                    <a:lstStyle/>
                    <a:p>
                      <a:pPr algn="l" fontAlgn="b"/>
                      <a:r>
                        <a:rPr lang="en-US" sz="1200" b="1" i="0" u="none" strike="noStrike" dirty="0">
                          <a:solidFill>
                            <a:srgbClr val="000000"/>
                          </a:solidFill>
                          <a:effectLst/>
                          <a:latin typeface="Times New Roman" panose="02020603050405020304" pitchFamily="18" charset="0"/>
                          <a:cs typeface="Times New Roman" panose="02020603050405020304" pitchFamily="18" charset="0"/>
                        </a:rPr>
                        <a:t>LA Galaxy 2019</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722</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51</a:t>
                      </a:r>
                    </a:p>
                  </a:txBody>
                  <a:tcPr marL="9525" marR="9525" marT="9525" marB="0" anchor="b"/>
                </a:tc>
                <a:extLst>
                  <a:ext uri="{0D108BD9-81ED-4DB2-BD59-A6C34878D82A}">
                    <a16:rowId xmlns:a16="http://schemas.microsoft.com/office/drawing/2014/main" val="598936810"/>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Colorado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644</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42</a:t>
                      </a:r>
                    </a:p>
                  </a:txBody>
                  <a:tcPr marL="9525" marR="9525" marT="9525" marB="0" anchor="b"/>
                </a:tc>
                <a:extLst>
                  <a:ext uri="{0D108BD9-81ED-4DB2-BD59-A6C34878D82A}">
                    <a16:rowId xmlns:a16="http://schemas.microsoft.com/office/drawing/2014/main" val="476830695"/>
                  </a:ext>
                </a:extLst>
              </a:tr>
              <a:tr h="0">
                <a:tc>
                  <a:txBody>
                    <a:bodyPr/>
                    <a:lstStyle/>
                    <a:p>
                      <a:pPr algn="l" fontAlgn="b"/>
                      <a:r>
                        <a:rPr lang="en-US" sz="1200" b="1" i="0" u="none" strike="noStrike" dirty="0">
                          <a:solidFill>
                            <a:srgbClr val="000000"/>
                          </a:solidFill>
                          <a:effectLst/>
                          <a:latin typeface="Times New Roman" panose="02020603050405020304" pitchFamily="18" charset="0"/>
                          <a:cs typeface="Times New Roman" panose="02020603050405020304" pitchFamily="18" charset="0"/>
                        </a:rPr>
                        <a:t>Minnesota 2019</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639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53</a:t>
                      </a:r>
                    </a:p>
                  </a:txBody>
                  <a:tcPr marL="9525" marR="9525" marT="9525" marB="0" anchor="b"/>
                </a:tc>
                <a:extLst>
                  <a:ext uri="{0D108BD9-81ED-4DB2-BD59-A6C34878D82A}">
                    <a16:rowId xmlns:a16="http://schemas.microsoft.com/office/drawing/2014/main" val="3357599749"/>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NY Red Bulls 2019</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614</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48</a:t>
                      </a:r>
                    </a:p>
                  </a:txBody>
                  <a:tcPr marL="9525" marR="9525" marT="9525" marB="0" anchor="b"/>
                </a:tc>
                <a:extLst>
                  <a:ext uri="{0D108BD9-81ED-4DB2-BD59-A6C34878D82A}">
                    <a16:rowId xmlns:a16="http://schemas.microsoft.com/office/drawing/2014/main" val="2983011740"/>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Seattle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607</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56</a:t>
                      </a:r>
                    </a:p>
                  </a:txBody>
                  <a:tcPr marL="9525" marR="9525" marT="9525" marB="0" anchor="b"/>
                </a:tc>
                <a:extLst>
                  <a:ext uri="{0D108BD9-81ED-4DB2-BD59-A6C34878D82A}">
                    <a16:rowId xmlns:a16="http://schemas.microsoft.com/office/drawing/2014/main" val="2736588213"/>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San Jose 2019</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593</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44</a:t>
                      </a:r>
                    </a:p>
                  </a:txBody>
                  <a:tcPr marL="9525" marR="9525" marT="9525" marB="0" anchor="b"/>
                </a:tc>
                <a:extLst>
                  <a:ext uri="{0D108BD9-81ED-4DB2-BD59-A6C34878D82A}">
                    <a16:rowId xmlns:a16="http://schemas.microsoft.com/office/drawing/2014/main" val="2540811069"/>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Atlanta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577</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58</a:t>
                      </a:r>
                    </a:p>
                  </a:txBody>
                  <a:tcPr marL="9525" marR="9525" marT="9525" marB="0" anchor="b"/>
                </a:tc>
                <a:extLst>
                  <a:ext uri="{0D108BD9-81ED-4DB2-BD59-A6C34878D82A}">
                    <a16:rowId xmlns:a16="http://schemas.microsoft.com/office/drawing/2014/main" val="3479410061"/>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Chicago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569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42</a:t>
                      </a:r>
                    </a:p>
                  </a:txBody>
                  <a:tcPr marL="9525" marR="9525" marT="9525" marB="0" anchor="b"/>
                </a:tc>
                <a:extLst>
                  <a:ext uri="{0D108BD9-81ED-4DB2-BD59-A6C34878D82A}">
                    <a16:rowId xmlns:a16="http://schemas.microsoft.com/office/drawing/2014/main" val="3659713072"/>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Columbus 2019</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568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38</a:t>
                      </a:r>
                    </a:p>
                  </a:txBody>
                  <a:tcPr marL="9525" marR="9525" marT="9525" marB="0" anchor="b"/>
                </a:tc>
                <a:extLst>
                  <a:ext uri="{0D108BD9-81ED-4DB2-BD59-A6C34878D82A}">
                    <a16:rowId xmlns:a16="http://schemas.microsoft.com/office/drawing/2014/main" val="3731574464"/>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Philadelphia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556</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55</a:t>
                      </a:r>
                    </a:p>
                  </a:txBody>
                  <a:tcPr marL="9525" marR="9525" marT="9525" marB="0" anchor="b"/>
                </a:tc>
                <a:extLst>
                  <a:ext uri="{0D108BD9-81ED-4DB2-BD59-A6C34878D82A}">
                    <a16:rowId xmlns:a16="http://schemas.microsoft.com/office/drawing/2014/main" val="4022814228"/>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Toronto FC 2019</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545</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50</a:t>
                      </a:r>
                    </a:p>
                  </a:txBody>
                  <a:tcPr marL="9525" marR="9525" marT="9525" marB="0" anchor="b"/>
                </a:tc>
                <a:extLst>
                  <a:ext uri="{0D108BD9-81ED-4DB2-BD59-A6C34878D82A}">
                    <a16:rowId xmlns:a16="http://schemas.microsoft.com/office/drawing/2014/main" val="3078513563"/>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New England 2019</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542</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45</a:t>
                      </a:r>
                    </a:p>
                  </a:txBody>
                  <a:tcPr marL="9525" marR="9525" marT="9525" marB="0" anchor="b"/>
                </a:tc>
                <a:extLst>
                  <a:ext uri="{0D108BD9-81ED-4DB2-BD59-A6C34878D82A}">
                    <a16:rowId xmlns:a16="http://schemas.microsoft.com/office/drawing/2014/main" val="302197993"/>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Sporting KC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541</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38</a:t>
                      </a:r>
                    </a:p>
                  </a:txBody>
                  <a:tcPr marL="9525" marR="9525" marT="9525" marB="0" anchor="b"/>
                </a:tc>
                <a:extLst>
                  <a:ext uri="{0D108BD9-81ED-4DB2-BD59-A6C34878D82A}">
                    <a16:rowId xmlns:a16="http://schemas.microsoft.com/office/drawing/2014/main" val="3907391033"/>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Houston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537</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40</a:t>
                      </a:r>
                    </a:p>
                  </a:txBody>
                  <a:tcPr marL="9525" marR="9525" marT="9525" marB="0" anchor="b"/>
                </a:tc>
                <a:extLst>
                  <a:ext uri="{0D108BD9-81ED-4DB2-BD59-A6C34878D82A}">
                    <a16:rowId xmlns:a16="http://schemas.microsoft.com/office/drawing/2014/main" val="2931067190"/>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Montreal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534</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41</a:t>
                      </a:r>
                    </a:p>
                  </a:txBody>
                  <a:tcPr marL="9525" marR="9525" marT="9525" marB="0" anchor="b"/>
                </a:tc>
                <a:extLst>
                  <a:ext uri="{0D108BD9-81ED-4DB2-BD59-A6C34878D82A}">
                    <a16:rowId xmlns:a16="http://schemas.microsoft.com/office/drawing/2014/main" val="1483274677"/>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D.C. United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527</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50</a:t>
                      </a:r>
                    </a:p>
                  </a:txBody>
                  <a:tcPr marL="9525" marR="9525" marT="9525" marB="0" anchor="b"/>
                </a:tc>
                <a:extLst>
                  <a:ext uri="{0D108BD9-81ED-4DB2-BD59-A6C34878D82A}">
                    <a16:rowId xmlns:a16="http://schemas.microsoft.com/office/drawing/2014/main" val="3607437482"/>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Orlando City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514</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37</a:t>
                      </a:r>
                    </a:p>
                  </a:txBody>
                  <a:tcPr marL="9525" marR="9525" marT="9525" marB="0" anchor="b"/>
                </a:tc>
                <a:extLst>
                  <a:ext uri="{0D108BD9-81ED-4DB2-BD59-A6C34878D82A}">
                    <a16:rowId xmlns:a16="http://schemas.microsoft.com/office/drawing/2014/main" val="3774886614"/>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FC Dallas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491</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48</a:t>
                      </a:r>
                    </a:p>
                  </a:txBody>
                  <a:tcPr marL="9525" marR="9525" marT="9525" marB="0" anchor="b"/>
                </a:tc>
                <a:extLst>
                  <a:ext uri="{0D108BD9-81ED-4DB2-BD59-A6C34878D82A}">
                    <a16:rowId xmlns:a16="http://schemas.microsoft.com/office/drawing/2014/main" val="3237795375"/>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NYCFC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481</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64</a:t>
                      </a:r>
                    </a:p>
                  </a:txBody>
                  <a:tcPr marL="9525" marR="9525" marT="9525" marB="0" anchor="b"/>
                </a:tc>
                <a:extLst>
                  <a:ext uri="{0D108BD9-81ED-4DB2-BD59-A6C34878D82A}">
                    <a16:rowId xmlns:a16="http://schemas.microsoft.com/office/drawing/2014/main" val="1328304422"/>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Vancouver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470</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34</a:t>
                      </a:r>
                    </a:p>
                  </a:txBody>
                  <a:tcPr marL="9525" marR="9525" marT="9525" marB="0" anchor="b"/>
                </a:tc>
                <a:extLst>
                  <a:ext uri="{0D108BD9-81ED-4DB2-BD59-A6C34878D82A}">
                    <a16:rowId xmlns:a16="http://schemas.microsoft.com/office/drawing/2014/main" val="1069902948"/>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FC Cincinnati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446</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24</a:t>
                      </a:r>
                    </a:p>
                  </a:txBody>
                  <a:tcPr marL="9525" marR="9525" marT="9525" marB="0" anchor="b"/>
                </a:tc>
                <a:extLst>
                  <a:ext uri="{0D108BD9-81ED-4DB2-BD59-A6C34878D82A}">
                    <a16:rowId xmlns:a16="http://schemas.microsoft.com/office/drawing/2014/main" val="3076725515"/>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Real Salt Lake 2019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441</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53</a:t>
                      </a:r>
                    </a:p>
                  </a:txBody>
                  <a:tcPr marL="9525" marR="9525" marT="9525" marB="0" anchor="b"/>
                </a:tc>
                <a:extLst>
                  <a:ext uri="{0D108BD9-81ED-4DB2-BD59-A6C34878D82A}">
                    <a16:rowId xmlns:a16="http://schemas.microsoft.com/office/drawing/2014/main" val="3172124524"/>
                  </a:ext>
                </a:extLst>
              </a:tr>
              <a:tr h="0">
                <a:tc>
                  <a:txBody>
                    <a:bodyPr/>
                    <a:lstStyle/>
                    <a:p>
                      <a:pPr algn="l" fontAlgn="b"/>
                      <a:r>
                        <a:rPr lang="en-US" sz="1200" b="1" i="0" u="none" strike="noStrike" dirty="0">
                          <a:solidFill>
                            <a:srgbClr val="000000"/>
                          </a:solidFill>
                          <a:effectLst/>
                          <a:latin typeface="Times New Roman" panose="02020603050405020304" pitchFamily="18" charset="0"/>
                          <a:cs typeface="Times New Roman" panose="02020603050405020304" pitchFamily="18" charset="0"/>
                        </a:rPr>
                        <a:t>Los Angeles FC 2019</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435</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72</a:t>
                      </a:r>
                    </a:p>
                  </a:txBody>
                  <a:tcPr marL="9525" marR="9525" marT="9525" marB="0" anchor="b"/>
                </a:tc>
                <a:extLst>
                  <a:ext uri="{0D108BD9-81ED-4DB2-BD59-A6C34878D82A}">
                    <a16:rowId xmlns:a16="http://schemas.microsoft.com/office/drawing/2014/main" val="3336262852"/>
                  </a:ext>
                </a:extLst>
              </a:tr>
            </a:tbl>
          </a:graphicData>
        </a:graphic>
      </p:graphicFrame>
      <p:graphicFrame>
        <p:nvGraphicFramePr>
          <p:cNvPr id="7" name="Table 6">
            <a:extLst>
              <a:ext uri="{FF2B5EF4-FFF2-40B4-BE49-F238E27FC236}">
                <a16:creationId xmlns:a16="http://schemas.microsoft.com/office/drawing/2014/main" id="{A74FC335-9CCE-304A-B3A4-596A29974A47}"/>
              </a:ext>
            </a:extLst>
          </p:cNvPr>
          <p:cNvGraphicFramePr>
            <a:graphicFrameLocks noGrp="1"/>
          </p:cNvGraphicFramePr>
          <p:nvPr>
            <p:extLst>
              <p:ext uri="{D42A27DB-BD31-4B8C-83A1-F6EECF244321}">
                <p14:modId xmlns:p14="http://schemas.microsoft.com/office/powerpoint/2010/main" val="1974443000"/>
              </p:ext>
            </p:extLst>
          </p:nvPr>
        </p:nvGraphicFramePr>
        <p:xfrm>
          <a:off x="3192715" y="1723417"/>
          <a:ext cx="2764704" cy="4699635"/>
        </p:xfrm>
        <a:graphic>
          <a:graphicData uri="http://schemas.openxmlformats.org/drawingml/2006/table">
            <a:tbl>
              <a:tblPr firstRow="1" bandRow="1">
                <a:tableStyleId>{5C22544A-7EE6-4342-B048-85BDC9FD1C3A}</a:tableStyleId>
              </a:tblPr>
              <a:tblGrid>
                <a:gridCol w="1415606">
                  <a:extLst>
                    <a:ext uri="{9D8B030D-6E8A-4147-A177-3AD203B41FA5}">
                      <a16:colId xmlns:a16="http://schemas.microsoft.com/office/drawing/2014/main" val="1948919120"/>
                    </a:ext>
                  </a:extLst>
                </a:gridCol>
                <a:gridCol w="716725">
                  <a:extLst>
                    <a:ext uri="{9D8B030D-6E8A-4147-A177-3AD203B41FA5}">
                      <a16:colId xmlns:a16="http://schemas.microsoft.com/office/drawing/2014/main" val="3684514542"/>
                    </a:ext>
                  </a:extLst>
                </a:gridCol>
                <a:gridCol w="632373">
                  <a:extLst>
                    <a:ext uri="{9D8B030D-6E8A-4147-A177-3AD203B41FA5}">
                      <a16:colId xmlns:a16="http://schemas.microsoft.com/office/drawing/2014/main" val="1016865289"/>
                    </a:ext>
                  </a:extLst>
                </a:gridCol>
              </a:tblGrid>
              <a:tr h="0">
                <a:tc>
                  <a:txBody>
                    <a:bodyPr/>
                    <a:lstStyle/>
                    <a:p>
                      <a:r>
                        <a:rPr lang="en-US" sz="1200" b="1" i="0" dirty="0">
                          <a:latin typeface="Times New Roman" panose="02020603050405020304" pitchFamily="18" charset="0"/>
                          <a:cs typeface="Times New Roman" panose="02020603050405020304" pitchFamily="18" charset="0"/>
                        </a:rPr>
                        <a:t>Team</a:t>
                      </a:r>
                    </a:p>
                  </a:txBody>
                  <a:tcPr/>
                </a:tc>
                <a:tc>
                  <a:txBody>
                    <a:bodyPr/>
                    <a:lstStyle/>
                    <a:p>
                      <a:pPr algn="ctr"/>
                      <a:r>
                        <a:rPr lang="en-US" sz="1200" b="1" i="0" dirty="0">
                          <a:latin typeface="Times New Roman" panose="02020603050405020304" pitchFamily="18" charset="0"/>
                          <a:cs typeface="Times New Roman" panose="02020603050405020304" pitchFamily="18" charset="0"/>
                        </a:rPr>
                        <a:t>Crosses</a:t>
                      </a:r>
                    </a:p>
                  </a:txBody>
                  <a:tcPr/>
                </a:tc>
                <a:tc>
                  <a:txBody>
                    <a:bodyPr/>
                    <a:lstStyle/>
                    <a:p>
                      <a:pPr algn="ctr"/>
                      <a:r>
                        <a:rPr lang="en-US" sz="1200" b="1" i="0" dirty="0">
                          <a:latin typeface="Times New Roman" panose="02020603050405020304" pitchFamily="18" charset="0"/>
                          <a:cs typeface="Times New Roman" panose="02020603050405020304" pitchFamily="18" charset="0"/>
                        </a:rPr>
                        <a:t>Points</a:t>
                      </a:r>
                    </a:p>
                  </a:txBody>
                  <a:tcPr/>
                </a:tc>
                <a:extLst>
                  <a:ext uri="{0D108BD9-81ED-4DB2-BD59-A6C34878D82A}">
                    <a16:rowId xmlns:a16="http://schemas.microsoft.com/office/drawing/2014/main" val="1392671"/>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Columbus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693</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51</a:t>
                      </a:r>
                    </a:p>
                  </a:txBody>
                  <a:tcPr marL="9525" marR="9525" marT="9525" marB="0" anchor="b"/>
                </a:tc>
                <a:extLst>
                  <a:ext uri="{0D108BD9-81ED-4DB2-BD59-A6C34878D82A}">
                    <a16:rowId xmlns:a16="http://schemas.microsoft.com/office/drawing/2014/main" val="3650671714"/>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New England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667</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41</a:t>
                      </a:r>
                    </a:p>
                  </a:txBody>
                  <a:tcPr marL="9525" marR="9525" marT="9525" marB="0" anchor="b"/>
                </a:tc>
                <a:extLst>
                  <a:ext uri="{0D108BD9-81ED-4DB2-BD59-A6C34878D82A}">
                    <a16:rowId xmlns:a16="http://schemas.microsoft.com/office/drawing/2014/main" val="598936810"/>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Vancouver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657</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47</a:t>
                      </a:r>
                    </a:p>
                  </a:txBody>
                  <a:tcPr marL="9525" marR="9525" marT="9525" marB="0" anchor="b"/>
                </a:tc>
                <a:extLst>
                  <a:ext uri="{0D108BD9-81ED-4DB2-BD59-A6C34878D82A}">
                    <a16:rowId xmlns:a16="http://schemas.microsoft.com/office/drawing/2014/main" val="476830695"/>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LA Galaxy 2018</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638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48</a:t>
                      </a:r>
                    </a:p>
                  </a:txBody>
                  <a:tcPr marL="9525" marR="9525" marT="9525" marB="0" anchor="b"/>
                </a:tc>
                <a:extLst>
                  <a:ext uri="{0D108BD9-81ED-4DB2-BD59-A6C34878D82A}">
                    <a16:rowId xmlns:a16="http://schemas.microsoft.com/office/drawing/2014/main" val="3357599749"/>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Seattle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628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59</a:t>
                      </a:r>
                    </a:p>
                  </a:txBody>
                  <a:tcPr marL="9525" marR="9525" marT="9525" marB="0" anchor="b"/>
                </a:tc>
                <a:extLst>
                  <a:ext uri="{0D108BD9-81ED-4DB2-BD59-A6C34878D82A}">
                    <a16:rowId xmlns:a16="http://schemas.microsoft.com/office/drawing/2014/main" val="2983011740"/>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San Jose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614</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21</a:t>
                      </a:r>
                    </a:p>
                  </a:txBody>
                  <a:tcPr marL="9525" marR="9525" marT="9525" marB="0" anchor="b"/>
                </a:tc>
                <a:extLst>
                  <a:ext uri="{0D108BD9-81ED-4DB2-BD59-A6C34878D82A}">
                    <a16:rowId xmlns:a16="http://schemas.microsoft.com/office/drawing/2014/main" val="2736588213"/>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Atlanta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607</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69</a:t>
                      </a:r>
                    </a:p>
                  </a:txBody>
                  <a:tcPr marL="9525" marR="9525" marT="9525" marB="0" anchor="b"/>
                </a:tc>
                <a:extLst>
                  <a:ext uri="{0D108BD9-81ED-4DB2-BD59-A6C34878D82A}">
                    <a16:rowId xmlns:a16="http://schemas.microsoft.com/office/drawing/2014/main" val="2540811069"/>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Sporting KC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598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62</a:t>
                      </a:r>
                    </a:p>
                  </a:txBody>
                  <a:tcPr marL="9525" marR="9525" marT="9525" marB="0" anchor="b"/>
                </a:tc>
                <a:extLst>
                  <a:ext uri="{0D108BD9-81ED-4DB2-BD59-A6C34878D82A}">
                    <a16:rowId xmlns:a16="http://schemas.microsoft.com/office/drawing/2014/main" val="3479410061"/>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NY Red Bulls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590</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71</a:t>
                      </a:r>
                    </a:p>
                  </a:txBody>
                  <a:tcPr marL="9525" marR="9525" marT="9525" marB="0" anchor="b"/>
                </a:tc>
                <a:extLst>
                  <a:ext uri="{0D108BD9-81ED-4DB2-BD59-A6C34878D82A}">
                    <a16:rowId xmlns:a16="http://schemas.microsoft.com/office/drawing/2014/main" val="3659713072"/>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Houston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582</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38</a:t>
                      </a:r>
                    </a:p>
                  </a:txBody>
                  <a:tcPr marL="9525" marR="9525" marT="9525" marB="0" anchor="b"/>
                </a:tc>
                <a:extLst>
                  <a:ext uri="{0D108BD9-81ED-4DB2-BD59-A6C34878D82A}">
                    <a16:rowId xmlns:a16="http://schemas.microsoft.com/office/drawing/2014/main" val="3731574464"/>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NYCFC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578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56</a:t>
                      </a:r>
                    </a:p>
                  </a:txBody>
                  <a:tcPr marL="9525" marR="9525" marT="9525" marB="0" anchor="b"/>
                </a:tc>
                <a:extLst>
                  <a:ext uri="{0D108BD9-81ED-4DB2-BD59-A6C34878D82A}">
                    <a16:rowId xmlns:a16="http://schemas.microsoft.com/office/drawing/2014/main" val="4022814228"/>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Orlando City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557</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28</a:t>
                      </a:r>
                    </a:p>
                  </a:txBody>
                  <a:tcPr marL="9525" marR="9525" marT="9525" marB="0" anchor="b"/>
                </a:tc>
                <a:extLst>
                  <a:ext uri="{0D108BD9-81ED-4DB2-BD59-A6C34878D82A}">
                    <a16:rowId xmlns:a16="http://schemas.microsoft.com/office/drawing/2014/main" val="3078513563"/>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Minnesota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546</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36</a:t>
                      </a:r>
                    </a:p>
                  </a:txBody>
                  <a:tcPr marL="9525" marR="9525" marT="9525" marB="0" anchor="b"/>
                </a:tc>
                <a:extLst>
                  <a:ext uri="{0D108BD9-81ED-4DB2-BD59-A6C34878D82A}">
                    <a16:rowId xmlns:a16="http://schemas.microsoft.com/office/drawing/2014/main" val="302197993"/>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Philadelphia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544</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50</a:t>
                      </a:r>
                    </a:p>
                  </a:txBody>
                  <a:tcPr marL="9525" marR="9525" marT="9525" marB="0" anchor="b"/>
                </a:tc>
                <a:extLst>
                  <a:ext uri="{0D108BD9-81ED-4DB2-BD59-A6C34878D82A}">
                    <a16:rowId xmlns:a16="http://schemas.microsoft.com/office/drawing/2014/main" val="3907391033"/>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Toronto FC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539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36</a:t>
                      </a:r>
                    </a:p>
                  </a:txBody>
                  <a:tcPr marL="9525" marR="9525" marT="9525" marB="0" anchor="b"/>
                </a:tc>
                <a:extLst>
                  <a:ext uri="{0D108BD9-81ED-4DB2-BD59-A6C34878D82A}">
                    <a16:rowId xmlns:a16="http://schemas.microsoft.com/office/drawing/2014/main" val="2931067190"/>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Portland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527</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54</a:t>
                      </a:r>
                    </a:p>
                  </a:txBody>
                  <a:tcPr marL="9525" marR="9525" marT="9525" marB="0" anchor="b"/>
                </a:tc>
                <a:extLst>
                  <a:ext uri="{0D108BD9-81ED-4DB2-BD59-A6C34878D82A}">
                    <a16:rowId xmlns:a16="http://schemas.microsoft.com/office/drawing/2014/main" val="1483274677"/>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Chicago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511</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32</a:t>
                      </a:r>
                    </a:p>
                  </a:txBody>
                  <a:tcPr marL="9525" marR="9525" marT="9525" marB="0" anchor="b"/>
                </a:tc>
                <a:extLst>
                  <a:ext uri="{0D108BD9-81ED-4DB2-BD59-A6C34878D82A}">
                    <a16:rowId xmlns:a16="http://schemas.microsoft.com/office/drawing/2014/main" val="3607437482"/>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FC Dallas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511</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57</a:t>
                      </a:r>
                    </a:p>
                  </a:txBody>
                  <a:tcPr marL="9525" marR="9525" marT="9525" marB="0" anchor="b"/>
                </a:tc>
                <a:extLst>
                  <a:ext uri="{0D108BD9-81ED-4DB2-BD59-A6C34878D82A}">
                    <a16:rowId xmlns:a16="http://schemas.microsoft.com/office/drawing/2014/main" val="3774886614"/>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Colorado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498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31</a:t>
                      </a:r>
                    </a:p>
                  </a:txBody>
                  <a:tcPr marL="9525" marR="9525" marT="9525" marB="0" anchor="b"/>
                </a:tc>
                <a:extLst>
                  <a:ext uri="{0D108BD9-81ED-4DB2-BD59-A6C34878D82A}">
                    <a16:rowId xmlns:a16="http://schemas.microsoft.com/office/drawing/2014/main" val="3237795375"/>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Los Angeles FC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495</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57</a:t>
                      </a:r>
                    </a:p>
                  </a:txBody>
                  <a:tcPr marL="9525" marR="9525" marT="9525" marB="0" anchor="b"/>
                </a:tc>
                <a:extLst>
                  <a:ext uri="{0D108BD9-81ED-4DB2-BD59-A6C34878D82A}">
                    <a16:rowId xmlns:a16="http://schemas.microsoft.com/office/drawing/2014/main" val="1328304422"/>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Montreal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491</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46</a:t>
                      </a:r>
                    </a:p>
                  </a:txBody>
                  <a:tcPr marL="9525" marR="9525" marT="9525" marB="0" anchor="b"/>
                </a:tc>
                <a:extLst>
                  <a:ext uri="{0D108BD9-81ED-4DB2-BD59-A6C34878D82A}">
                    <a16:rowId xmlns:a16="http://schemas.microsoft.com/office/drawing/2014/main" val="1069902948"/>
                  </a:ext>
                </a:extLst>
              </a:tr>
              <a:tr h="0">
                <a:tc>
                  <a:txBody>
                    <a:bodyPr/>
                    <a:lstStyle/>
                    <a:p>
                      <a:pPr algn="l" fontAlgn="b"/>
                      <a:r>
                        <a:rPr lang="en-US" sz="1200" b="1" i="0" u="none" strike="noStrike">
                          <a:solidFill>
                            <a:srgbClr val="000000"/>
                          </a:solidFill>
                          <a:effectLst/>
                          <a:latin typeface="Times New Roman" panose="02020603050405020304" pitchFamily="18" charset="0"/>
                          <a:cs typeface="Times New Roman" panose="02020603050405020304" pitchFamily="18" charset="0"/>
                        </a:rPr>
                        <a:t>D.C. United 2018</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459</a:t>
                      </a:r>
                    </a:p>
                  </a:txBody>
                  <a:tcPr marL="9525" marR="9525" marT="9525" marB="0" anchor="b"/>
                </a:tc>
                <a:tc>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51</a:t>
                      </a:r>
                    </a:p>
                  </a:txBody>
                  <a:tcPr marL="9525" marR="9525" marT="9525" marB="0" anchor="b"/>
                </a:tc>
                <a:extLst>
                  <a:ext uri="{0D108BD9-81ED-4DB2-BD59-A6C34878D82A}">
                    <a16:rowId xmlns:a16="http://schemas.microsoft.com/office/drawing/2014/main" val="3076725515"/>
                  </a:ext>
                </a:extLst>
              </a:tr>
              <a:tr h="0">
                <a:tc>
                  <a:txBody>
                    <a:bodyPr/>
                    <a:lstStyle/>
                    <a:p>
                      <a:pPr algn="l" fontAlgn="b"/>
                      <a:r>
                        <a:rPr lang="en-US" sz="1200" b="1" i="0" u="none" strike="noStrike" dirty="0">
                          <a:solidFill>
                            <a:srgbClr val="000000"/>
                          </a:solidFill>
                          <a:effectLst/>
                          <a:latin typeface="Times New Roman" panose="02020603050405020304" pitchFamily="18" charset="0"/>
                          <a:cs typeface="Times New Roman" panose="02020603050405020304" pitchFamily="18" charset="0"/>
                        </a:rPr>
                        <a:t>Real Salt Lake 2018</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444</a:t>
                      </a:r>
                    </a:p>
                  </a:txBody>
                  <a:tcPr marL="9525" marR="9525" marT="9525" marB="0" anchor="b"/>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49</a:t>
                      </a:r>
                    </a:p>
                  </a:txBody>
                  <a:tcPr marL="9525" marR="9525" marT="9525" marB="0" anchor="b"/>
                </a:tc>
                <a:extLst>
                  <a:ext uri="{0D108BD9-81ED-4DB2-BD59-A6C34878D82A}">
                    <a16:rowId xmlns:a16="http://schemas.microsoft.com/office/drawing/2014/main" val="3172124524"/>
                  </a:ext>
                </a:extLst>
              </a:tr>
            </a:tbl>
          </a:graphicData>
        </a:graphic>
      </p:graphicFrame>
      <p:sp>
        <p:nvSpPr>
          <p:cNvPr id="8" name="TextBox 7">
            <a:extLst>
              <a:ext uri="{FF2B5EF4-FFF2-40B4-BE49-F238E27FC236}">
                <a16:creationId xmlns:a16="http://schemas.microsoft.com/office/drawing/2014/main" id="{06EB3564-37CE-9842-9F7F-D706A7AC0F21}"/>
              </a:ext>
            </a:extLst>
          </p:cNvPr>
          <p:cNvSpPr txBox="1"/>
          <p:nvPr/>
        </p:nvSpPr>
        <p:spPr>
          <a:xfrm>
            <a:off x="6999997" y="1592956"/>
            <a:ext cx="3988340" cy="646331"/>
          </a:xfrm>
          <a:prstGeom prst="rect">
            <a:avLst/>
          </a:prstGeom>
          <a:noFill/>
        </p:spPr>
        <p:txBody>
          <a:bodyPr wrap="square" rtlCol="0">
            <a:spAutoFit/>
          </a:bodyPr>
          <a:lstStyle/>
          <a:p>
            <a:r>
              <a:rPr lang="en-US" dirty="0"/>
              <a:t>Pearson’s Correlation Coefficient:</a:t>
            </a:r>
          </a:p>
          <a:p>
            <a:pPr algn="ctr"/>
            <a:r>
              <a:rPr lang="en-US" i="1" dirty="0"/>
              <a:t>r</a:t>
            </a:r>
            <a:r>
              <a:rPr lang="en-US" dirty="0"/>
              <a:t> = .07</a:t>
            </a:r>
            <a:endParaRPr lang="en-US" i="1" dirty="0"/>
          </a:p>
        </p:txBody>
      </p:sp>
      <p:pic>
        <p:nvPicPr>
          <p:cNvPr id="3" name="Picture 2">
            <a:extLst>
              <a:ext uri="{FF2B5EF4-FFF2-40B4-BE49-F238E27FC236}">
                <a16:creationId xmlns:a16="http://schemas.microsoft.com/office/drawing/2014/main" id="{E9591BA1-982A-3742-BE34-6E5EA86AE08C}"/>
              </a:ext>
            </a:extLst>
          </p:cNvPr>
          <p:cNvPicPr>
            <a:picLocks noChangeAspect="1"/>
          </p:cNvPicPr>
          <p:nvPr/>
        </p:nvPicPr>
        <p:blipFill>
          <a:blip r:embed="rId2"/>
          <a:stretch>
            <a:fillRect/>
          </a:stretch>
        </p:blipFill>
        <p:spPr>
          <a:xfrm>
            <a:off x="6235429" y="2239287"/>
            <a:ext cx="5388006" cy="3997553"/>
          </a:xfrm>
          <a:prstGeom prst="rect">
            <a:avLst/>
          </a:prstGeom>
        </p:spPr>
      </p:pic>
    </p:spTree>
    <p:extLst>
      <p:ext uri="{BB962C8B-B14F-4D97-AF65-F5344CB8AC3E}">
        <p14:creationId xmlns:p14="http://schemas.microsoft.com/office/powerpoint/2010/main" val="77848595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598</TotalTime>
  <Words>2022</Words>
  <Application>Microsoft Macintosh PowerPoint</Application>
  <PresentationFormat>Widescreen</PresentationFormat>
  <Paragraphs>902</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Century Gothic</vt:lpstr>
      <vt:lpstr>Times New Roman</vt:lpstr>
      <vt:lpstr>Wingdings 3</vt:lpstr>
      <vt:lpstr>Ion</vt:lpstr>
      <vt:lpstr>The Impact of Crossing on Team Success in Major League Soccer in 2018 and 2019</vt:lpstr>
      <vt:lpstr>What Is A Cross in Soccer?</vt:lpstr>
      <vt:lpstr>Why Do We Care?</vt:lpstr>
      <vt:lpstr>But Is Crossing Coming Back?</vt:lpstr>
      <vt:lpstr>The Project</vt:lpstr>
      <vt:lpstr>The Data</vt:lpstr>
      <vt:lpstr>The Data For Crosses Is Right Skewed</vt:lpstr>
      <vt:lpstr>The Data For Points Gained Is Normally Distributed</vt:lpstr>
      <vt:lpstr>No Significant Correlation Between Crossing and Points Gained</vt:lpstr>
      <vt:lpstr>Removing Outliers (&gt;=2 STD from mean)  Makes Little Difference</vt:lpstr>
      <vt:lpstr>No Significant Correlation Between Crossing and Goals Scored Either</vt:lpstr>
      <vt:lpstr>How About Completed Crosses?</vt:lpstr>
      <vt:lpstr>Completed Crosses Into Penalty Area: The Correlation Is More Substantial</vt:lpstr>
      <vt:lpstr>The Most Substantial Correlation: Completed Cross Rate with Points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MLS Data</dc:title>
  <dc:creator>Jay Cohen</dc:creator>
  <cp:lastModifiedBy>Jay Cohen</cp:lastModifiedBy>
  <cp:revision>70</cp:revision>
  <dcterms:created xsi:type="dcterms:W3CDTF">2020-04-26T16:45:00Z</dcterms:created>
  <dcterms:modified xsi:type="dcterms:W3CDTF">2020-04-27T03:09:19Z</dcterms:modified>
</cp:coreProperties>
</file>